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4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88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1A0D-562F-8C47-ACEB-F03CF9489E92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1BAA-B7A5-B44E-9C2D-CBAD2DAAE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8E7648-7731-4646-9E9E-0F80AA17EC51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9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6440-8AA9-8449-B866-232B07EF082F}" type="datetimeFigureOut">
              <a:rPr lang="en-US" smtClean="0"/>
              <a:t>13-09-27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F406-8705-FD42-8FE5-707E3223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32523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50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50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50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enmentalhealth.org/" TargetMode="Externa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00113" y="4366253"/>
            <a:ext cx="7407275" cy="4171950"/>
          </a:xfrm>
        </p:spPr>
        <p:txBody>
          <a:bodyPr/>
          <a:lstStyle/>
          <a:p>
            <a:pPr marL="26988" eaLnBrk="1" hangingPunct="1"/>
            <a:r>
              <a:rPr lang="en-CA" sz="2000" b="1" dirty="0" err="1" smtClean="0">
                <a:solidFill>
                  <a:srgbClr val="FF0000"/>
                </a:solidFill>
                <a:latin typeface="Geneva" charset="0"/>
              </a:rPr>
              <a:t>MoM</a:t>
            </a:r>
            <a:r>
              <a:rPr lang="en-CA" sz="2000" b="1" dirty="0" smtClean="0">
                <a:solidFill>
                  <a:srgbClr val="632523"/>
                </a:solidFill>
                <a:latin typeface="Geneva" charset="0"/>
              </a:rPr>
              <a:t> is a </a:t>
            </a:r>
            <a:r>
              <a:rPr lang="en-CA" sz="2000" b="1" dirty="0">
                <a:solidFill>
                  <a:srgbClr val="632523"/>
                </a:solidFill>
                <a:latin typeface="Geneva" charset="0"/>
              </a:rPr>
              <a:t>Mothers’ Mental Health Toolkit </a:t>
            </a:r>
            <a:endParaRPr lang="en-CA" sz="2000" b="1" dirty="0" smtClean="0">
              <a:solidFill>
                <a:srgbClr val="632523"/>
              </a:solidFill>
              <a:latin typeface="Geneva" charset="0"/>
            </a:endParaRPr>
          </a:p>
          <a:p>
            <a:pPr marL="26988" eaLnBrk="1" hangingPunct="1"/>
            <a:r>
              <a:rPr lang="en-CA" sz="2000" b="1" dirty="0" smtClean="0">
                <a:solidFill>
                  <a:srgbClr val="632523"/>
                </a:solidFill>
                <a:latin typeface="Geneva" charset="0"/>
              </a:rPr>
              <a:t>Project Learning </a:t>
            </a:r>
            <a:r>
              <a:rPr lang="en-CA" sz="2000" b="1" dirty="0">
                <a:solidFill>
                  <a:srgbClr val="632523"/>
                </a:solidFill>
                <a:latin typeface="Geneva" charset="0"/>
              </a:rPr>
              <a:t>Video</a:t>
            </a:r>
          </a:p>
          <a:p>
            <a:pPr marL="26988" eaLnBrk="1" hangingPunct="1"/>
            <a:r>
              <a:rPr lang="en-CA" sz="2000" dirty="0">
                <a:solidFill>
                  <a:srgbClr val="632523"/>
                </a:solidFill>
                <a:latin typeface="Geneva" charset="0"/>
              </a:rPr>
              <a:t>with Dr. Joanne MacDonald</a:t>
            </a:r>
          </a:p>
          <a:p>
            <a:pPr marL="26988" eaLnBrk="1" hangingPunct="1"/>
            <a:r>
              <a:rPr lang="en-CA" sz="2000" dirty="0">
                <a:solidFill>
                  <a:srgbClr val="632523"/>
                </a:solidFill>
                <a:latin typeface="Geneva" charset="0"/>
              </a:rPr>
              <a:t>        </a:t>
            </a:r>
            <a:r>
              <a:rPr lang="en-CA" sz="1600" dirty="0">
                <a:solidFill>
                  <a:srgbClr val="632523"/>
                </a:solidFill>
                <a:latin typeface="Geneva" charset="0"/>
              </a:rPr>
              <a:t>Reproductive Mental Health Service</a:t>
            </a:r>
          </a:p>
          <a:p>
            <a:pPr marL="26988" eaLnBrk="1" hangingPunct="1"/>
            <a:r>
              <a:rPr lang="en-CA" sz="1600" dirty="0">
                <a:solidFill>
                  <a:srgbClr val="632523"/>
                </a:solidFill>
                <a:latin typeface="Geneva" charset="0"/>
              </a:rPr>
              <a:t>        IWK Health Centre</a:t>
            </a:r>
          </a:p>
          <a:p>
            <a:pPr marL="26988" eaLnBrk="1" hangingPunct="1"/>
            <a:r>
              <a:rPr lang="en-CA" sz="1600" dirty="0">
                <a:solidFill>
                  <a:srgbClr val="632523"/>
                </a:solidFill>
                <a:latin typeface="Geneva" charset="0"/>
              </a:rPr>
              <a:t>        Halifax, 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2272685"/>
            <a:ext cx="7772400" cy="1470025"/>
          </a:xfrm>
        </p:spPr>
        <p:txBody>
          <a:bodyPr>
            <a:noAutofit/>
          </a:bodyPr>
          <a:lstStyle/>
          <a:p>
            <a:r>
              <a:rPr lang="en-CA" sz="6600" b="1" dirty="0">
                <a:solidFill>
                  <a:srgbClr val="CB0A23"/>
                </a:solidFill>
                <a:latin typeface="Century Gothic"/>
                <a:cs typeface="Century Gothic"/>
              </a:rPr>
              <a:t>Meet our Mom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59593" y="767404"/>
            <a:ext cx="62775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>
                <a:latin typeface="Geneva"/>
                <a:cs typeface="Geneva"/>
              </a:rPr>
              <a:t>E</a:t>
            </a:r>
            <a:r>
              <a:rPr lang="en-CA" b="1" i="1" dirty="0">
                <a:latin typeface="Geneva"/>
                <a:cs typeface="Geneva"/>
              </a:rPr>
              <a:t>xplore the story of one Mom and how her experience demonstrates the role of community service providers in </a:t>
            </a:r>
            <a:r>
              <a:rPr lang="en-CA" b="1" i="1" dirty="0" smtClean="0">
                <a:latin typeface="Geneva"/>
                <a:cs typeface="Geneva"/>
              </a:rPr>
              <a:t>Mothers</a:t>
            </a:r>
            <a:r>
              <a:rPr lang="en-CA" b="1" i="1" dirty="0">
                <a:latin typeface="Geneva"/>
                <a:cs typeface="Geneva"/>
              </a:rPr>
              <a:t>’ </a:t>
            </a:r>
            <a:r>
              <a:rPr lang="en-CA" b="1" i="1" dirty="0" smtClean="0">
                <a:latin typeface="Geneva"/>
                <a:cs typeface="Geneva"/>
              </a:rPr>
              <a:t>Mental Health.</a:t>
            </a:r>
            <a:endParaRPr lang="en-CA" b="1" i="1" dirty="0">
              <a:latin typeface="Geneva"/>
              <a:cs typeface="Geneva"/>
            </a:endParaRPr>
          </a:p>
          <a:p>
            <a:pPr algn="ctr"/>
            <a:endParaRPr lang="en-US" b="1" i="1" dirty="0">
              <a:latin typeface="Geneva"/>
              <a:cs typeface="Geneva"/>
            </a:endParaRPr>
          </a:p>
        </p:txBody>
      </p:sp>
      <p:pic>
        <p:nvPicPr>
          <p:cNvPr id="8" name="Picture 1" descr="Block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47" y="4083602"/>
            <a:ext cx="3343478" cy="253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821315" y="1484313"/>
            <a:ext cx="8322685" cy="5184775"/>
          </a:xfrm>
        </p:spPr>
        <p:txBody>
          <a:bodyPr/>
          <a:lstStyle/>
          <a:p>
            <a:pPr eaLnBrk="1" hangingPunct="1">
              <a:spcBef>
                <a:spcPts val="100"/>
              </a:spcBef>
              <a:spcAft>
                <a:spcPts val="1400"/>
              </a:spcAft>
              <a:buFont typeface="Wingdings 2" charset="0"/>
              <a:buNone/>
              <a:defRPr/>
            </a:pPr>
            <a:r>
              <a:rPr lang="en-CA" sz="2600" b="1" u="sng" dirty="0">
                <a:latin typeface="Helvetica Light"/>
                <a:cs typeface="Helvetica Light"/>
              </a:rPr>
              <a:t>The Toolkit Team wondered about:</a:t>
            </a:r>
          </a:p>
          <a:p>
            <a:pPr eaLnBrk="1" hangingPunct="1">
              <a:spcBef>
                <a:spcPts val="100"/>
              </a:spcBef>
              <a:buFont typeface="Wingdings 2" charset="0"/>
              <a:buAutoNum type="arabicPeriod"/>
              <a:defRPr/>
            </a:pPr>
            <a:r>
              <a:rPr lang="en-CA" sz="2400" dirty="0">
                <a:latin typeface="Helvetica Light"/>
                <a:cs typeface="Helvetica Light"/>
              </a:rPr>
              <a:t>What is her family’s history of mental health problems</a:t>
            </a:r>
            <a:r>
              <a:rPr lang="en-CA" sz="2400" dirty="0" smtClean="0">
                <a:latin typeface="Helvetica Light"/>
                <a:cs typeface="Helvetica Light"/>
              </a:rPr>
              <a:t>?</a:t>
            </a:r>
          </a:p>
          <a:p>
            <a:pPr marL="82550" indent="0" eaLnBrk="1" hangingPunct="1">
              <a:spcBef>
                <a:spcPts val="100"/>
              </a:spcBef>
              <a:buFont typeface="Wingdings 2" charset="0"/>
              <a:buNone/>
              <a:defRPr/>
            </a:pPr>
            <a:endParaRPr lang="en-CA" sz="2400" dirty="0">
              <a:latin typeface="Helvetica" charset="0"/>
              <a:cs typeface="Helvetica" charset="0"/>
            </a:endParaRPr>
          </a:p>
          <a:p>
            <a:pPr>
              <a:spcBef>
                <a:spcPts val="100"/>
              </a:spcBef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Father’s </a:t>
            </a:r>
            <a:r>
              <a:rPr lang="en-CA" sz="1800" dirty="0">
                <a:latin typeface="Helvetica" charset="0"/>
                <a:cs typeface="Helvetica" charset="0"/>
              </a:rPr>
              <a:t>mother was in hospital after one of her aunts </a:t>
            </a:r>
            <a:r>
              <a:rPr lang="en-CA" sz="1800" dirty="0" smtClean="0">
                <a:latin typeface="Helvetica" charset="0"/>
                <a:cs typeface="Helvetica" charset="0"/>
              </a:rPr>
              <a:t>was born.</a:t>
            </a:r>
          </a:p>
          <a:p>
            <a:pPr>
              <a:spcBef>
                <a:spcPts val="100"/>
              </a:spcBef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Has always been a bit of a family mystery. </a:t>
            </a:r>
          </a:p>
          <a:p>
            <a:pPr>
              <a:spcBef>
                <a:spcPts val="100"/>
              </a:spcBef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Father had a history of </a:t>
            </a:r>
            <a:r>
              <a:rPr lang="en-CA" sz="1800" dirty="0">
                <a:latin typeface="Helvetica" charset="0"/>
                <a:cs typeface="Helvetica" charset="0"/>
              </a:rPr>
              <a:t>heavy alcohol misuse; sober now but moved away </a:t>
            </a:r>
            <a:r>
              <a:rPr lang="en-CA" sz="1800" dirty="0" smtClean="0">
                <a:latin typeface="Helvetica" charset="0"/>
                <a:cs typeface="Helvetica" charset="0"/>
              </a:rPr>
              <a:t>after parents </a:t>
            </a:r>
            <a:r>
              <a:rPr lang="en-CA" sz="1800" dirty="0">
                <a:latin typeface="Helvetica" charset="0"/>
                <a:cs typeface="Helvetica" charset="0"/>
              </a:rPr>
              <a:t>separated. </a:t>
            </a:r>
            <a:endParaRPr lang="en-CA" sz="1800" dirty="0" smtClean="0">
              <a:latin typeface="Helvetica" charset="0"/>
              <a:cs typeface="Helvetica" charset="0"/>
            </a:endParaRPr>
          </a:p>
          <a:p>
            <a:pPr>
              <a:spcBef>
                <a:spcPts val="100"/>
              </a:spcBef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Contact </a:t>
            </a:r>
            <a:r>
              <a:rPr lang="en-CA" sz="1800" dirty="0">
                <a:latin typeface="Helvetica" charset="0"/>
                <a:cs typeface="Helvetica" charset="0"/>
              </a:rPr>
              <a:t>1-2 per year.</a:t>
            </a:r>
          </a:p>
          <a:p>
            <a:pPr eaLnBrk="1" hangingPunct="1">
              <a:spcBef>
                <a:spcPts val="100"/>
              </a:spcBef>
              <a:buFont typeface="Wingdings 2" charset="0"/>
              <a:buNone/>
              <a:defRPr/>
            </a:pPr>
            <a:endParaRPr lang="en-CA" sz="1800" dirty="0" smtClean="0">
              <a:latin typeface="Helvetica" charset="0"/>
              <a:cs typeface="Helvetica" charset="0"/>
            </a:endParaRPr>
          </a:p>
          <a:p>
            <a:pPr>
              <a:spcBef>
                <a:spcPts val="100"/>
              </a:spcBef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Mother </a:t>
            </a:r>
            <a:r>
              <a:rPr lang="en-CA" sz="1800" dirty="0">
                <a:latin typeface="Helvetica" charset="0"/>
                <a:cs typeface="Helvetica" charset="0"/>
              </a:rPr>
              <a:t>has struggled with panic attacks that get so severe </a:t>
            </a:r>
            <a:r>
              <a:rPr lang="en-CA" sz="1800" dirty="0" smtClean="0">
                <a:latin typeface="Helvetica" charset="0"/>
                <a:cs typeface="Helvetica" charset="0"/>
              </a:rPr>
              <a:t>in</a:t>
            </a:r>
          </a:p>
          <a:p>
            <a:pPr eaLnBrk="1" hangingPunct="1">
              <a:spcBef>
                <a:spcPts val="100"/>
              </a:spcBef>
              <a:buFont typeface="Wingdings 2" charset="0"/>
              <a:buNone/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winter </a:t>
            </a:r>
            <a:r>
              <a:rPr lang="en-CA" sz="1800" dirty="0">
                <a:latin typeface="Helvetica" charset="0"/>
                <a:cs typeface="Helvetica" charset="0"/>
              </a:rPr>
              <a:t>she may not leave the house for days.</a:t>
            </a:r>
          </a:p>
          <a:p>
            <a:pPr eaLnBrk="1" hangingPunct="1">
              <a:spcBef>
                <a:spcPts val="100"/>
              </a:spcBef>
              <a:buFont typeface="Wingdings 2" charset="0"/>
              <a:buNone/>
              <a:defRPr/>
            </a:pPr>
            <a:endParaRPr lang="en-CA" sz="1800" dirty="0" smtClean="0">
              <a:latin typeface="Helvetica" charset="0"/>
              <a:cs typeface="Helvetica" charset="0"/>
            </a:endParaRPr>
          </a:p>
          <a:p>
            <a:pPr>
              <a:spcBef>
                <a:spcPts val="100"/>
              </a:spcBef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Lana’s </a:t>
            </a:r>
            <a:r>
              <a:rPr lang="en-CA" sz="1800" dirty="0">
                <a:latin typeface="Helvetica" charset="0"/>
                <a:cs typeface="Helvetica" charset="0"/>
              </a:rPr>
              <a:t>risk of a mood disorder may be higher than other </a:t>
            </a:r>
            <a:r>
              <a:rPr lang="en-CA" sz="1800" dirty="0" smtClean="0">
                <a:latin typeface="Helvetica" charset="0"/>
                <a:cs typeface="Helvetica" charset="0"/>
              </a:rPr>
              <a:t>teen</a:t>
            </a:r>
          </a:p>
          <a:p>
            <a:pPr eaLnBrk="1" hangingPunct="1">
              <a:spcBef>
                <a:spcPts val="100"/>
              </a:spcBef>
              <a:buFont typeface="Wingdings 2" charset="0"/>
              <a:buNone/>
              <a:defRPr/>
            </a:pPr>
            <a:r>
              <a:rPr lang="en-CA" sz="1800" dirty="0" smtClean="0">
                <a:latin typeface="Helvetica" charset="0"/>
                <a:cs typeface="Helvetica" charset="0"/>
              </a:rPr>
              <a:t>mothers</a:t>
            </a:r>
            <a:r>
              <a:rPr lang="en-CA" sz="1800" dirty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385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72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977074" y="1573411"/>
            <a:ext cx="8166926" cy="5149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Font typeface="Wingdings 2" charset="0"/>
              <a:buNone/>
            </a:pPr>
            <a:r>
              <a:rPr lang="en-CA" sz="2600" u="sng" dirty="0">
                <a:latin typeface="Helvetica Light" charset="0"/>
                <a:cs typeface="Helvetica Light" charset="0"/>
              </a:rPr>
              <a:t>The Toolkit Team also wondered about: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2. What were her usual coping strategies?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CA" sz="1800" dirty="0">
              <a:latin typeface="Helvetica" charset="0"/>
              <a:cs typeface="Helvetica" charset="0"/>
            </a:endParaRPr>
          </a:p>
          <a:p>
            <a:pPr>
              <a:lnSpc>
                <a:spcPct val="90000"/>
              </a:lnSpc>
            </a:pPr>
            <a:r>
              <a:rPr lang="en-CA" sz="1800" dirty="0">
                <a:latin typeface="Helvetica" charset="0"/>
                <a:cs typeface="Helvetica" charset="0"/>
              </a:rPr>
              <a:t>Being with her girlfriends, talking, listening to music was </a:t>
            </a:r>
            <a:r>
              <a:rPr lang="en-CA" sz="1800" dirty="0" smtClean="0">
                <a:latin typeface="Helvetica" charset="0"/>
                <a:cs typeface="Helvetica" charset="0"/>
              </a:rPr>
              <a:t>her favourite </a:t>
            </a:r>
            <a:r>
              <a:rPr lang="en-CA" sz="1800" dirty="0">
                <a:latin typeface="Helvetica" charset="0"/>
                <a:cs typeface="Helvetica" charset="0"/>
              </a:rPr>
              <a:t>way to relax.</a:t>
            </a:r>
          </a:p>
          <a:p>
            <a:pPr>
              <a:lnSpc>
                <a:spcPct val="90000"/>
              </a:lnSpc>
            </a:pPr>
            <a:r>
              <a:rPr lang="en-CA" sz="1800" dirty="0" smtClean="0">
                <a:latin typeface="Helvetica" charset="0"/>
                <a:cs typeface="Helvetica" charset="0"/>
              </a:rPr>
              <a:t>She </a:t>
            </a:r>
            <a:r>
              <a:rPr lang="en-CA" sz="1800" dirty="0">
                <a:latin typeface="Helvetica" charset="0"/>
                <a:cs typeface="Helvetica" charset="0"/>
              </a:rPr>
              <a:t>was also a very good soccer player and liked to run hard </a:t>
            </a:r>
            <a:r>
              <a:rPr lang="en-CA" sz="1800" dirty="0" smtClean="0">
                <a:latin typeface="Helvetica" charset="0"/>
                <a:cs typeface="Helvetica" charset="0"/>
              </a:rPr>
              <a:t>at practice</a:t>
            </a:r>
            <a:r>
              <a:rPr lang="en-CA" sz="1800" dirty="0">
                <a:latin typeface="Helvetica" charset="0"/>
                <a:cs typeface="Helvetica" charset="0"/>
              </a:rPr>
              <a:t>, run all the tensions out.</a:t>
            </a:r>
          </a:p>
          <a:p>
            <a:pPr>
              <a:lnSpc>
                <a:spcPct val="90000"/>
              </a:lnSpc>
            </a:pPr>
            <a:r>
              <a:rPr lang="en-CA" sz="1800" dirty="0" smtClean="0">
                <a:latin typeface="Helvetica" charset="0"/>
                <a:cs typeface="Helvetica" charset="0"/>
              </a:rPr>
              <a:t>She </a:t>
            </a:r>
            <a:r>
              <a:rPr lang="en-CA" sz="1800" dirty="0">
                <a:latin typeface="Helvetica" charset="0"/>
                <a:cs typeface="Helvetica" charset="0"/>
              </a:rPr>
              <a:t>would smoke cannabis but usually </a:t>
            </a:r>
            <a:r>
              <a:rPr lang="en-CA" sz="1800" dirty="0" smtClean="0">
                <a:latin typeface="Helvetica" charset="0"/>
                <a:cs typeface="Helvetica" charset="0"/>
              </a:rPr>
              <a:t>only on </a:t>
            </a:r>
            <a:r>
              <a:rPr lang="en-CA" sz="1800" dirty="0">
                <a:latin typeface="Helvetica" charset="0"/>
                <a:cs typeface="Helvetica" charset="0"/>
              </a:rPr>
              <a:t>weekends.</a:t>
            </a:r>
          </a:p>
          <a:p>
            <a:pPr>
              <a:lnSpc>
                <a:spcPct val="90000"/>
              </a:lnSpc>
            </a:pPr>
            <a:r>
              <a:rPr lang="en-CA" sz="1800" dirty="0" smtClean="0">
                <a:latin typeface="Helvetica" charset="0"/>
                <a:cs typeface="Helvetica" charset="0"/>
              </a:rPr>
              <a:t>Lana’s </a:t>
            </a:r>
            <a:r>
              <a:rPr lang="en-CA" sz="1800" dirty="0">
                <a:latin typeface="Helvetica" charset="0"/>
                <a:cs typeface="Helvetica" charset="0"/>
              </a:rPr>
              <a:t>usual coping strategies are less </a:t>
            </a:r>
            <a:r>
              <a:rPr lang="en-CA" sz="1800" dirty="0" smtClean="0">
                <a:latin typeface="Helvetica" charset="0"/>
                <a:cs typeface="Helvetica" charset="0"/>
              </a:rPr>
              <a:t>possible in </a:t>
            </a:r>
            <a:r>
              <a:rPr lang="en-CA" sz="1800" dirty="0">
                <a:latin typeface="Helvetica" charset="0"/>
                <a:cs typeface="Helvetica" charset="0"/>
              </a:rPr>
              <a:t>pregnancy.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CA" sz="2400" dirty="0">
              <a:latin typeface="Gill Sans MT" charset="0"/>
            </a:endParaRP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sz="2400" dirty="0">
              <a:latin typeface="Gill Sans MT" charset="0"/>
            </a:endParaRPr>
          </a:p>
        </p:txBody>
      </p:sp>
      <p:pic>
        <p:nvPicPr>
          <p:cNvPr id="23555" name="Picture 1" descr="shutterstock_9859453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9" y="4898821"/>
            <a:ext cx="1449406" cy="14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500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751306" y="1472011"/>
            <a:ext cx="7499350" cy="5221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Wingdings 2" charset="0"/>
              <a:buNone/>
            </a:pPr>
            <a:r>
              <a:rPr lang="en-CA" sz="2600" u="sng" dirty="0">
                <a:latin typeface="Helvetica Light" charset="0"/>
                <a:cs typeface="Helvetica Light" charset="0"/>
              </a:rPr>
              <a:t>The Toolkit Team wondered about:</a:t>
            </a:r>
          </a:p>
          <a:p>
            <a:pPr eaLnBrk="1" hangingPunct="1">
              <a:lnSpc>
                <a:spcPct val="70000"/>
              </a:lnSpc>
              <a:buFont typeface="Wingdings 2" charset="0"/>
              <a:buNone/>
            </a:pPr>
            <a:endParaRPr lang="en-CA" sz="2600" dirty="0">
              <a:latin typeface="Helvetica Light" charset="0"/>
              <a:cs typeface="Helvetica Light" charset="0"/>
            </a:endParaRP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 2" charset="0"/>
              <a:buAutoNum type="arabicPeriod" startAt="3"/>
            </a:pPr>
            <a:r>
              <a:rPr lang="en-CA" sz="2400" dirty="0">
                <a:latin typeface="Helvetica Light" charset="0"/>
                <a:cs typeface="Helvetica Light" charset="0"/>
              </a:rPr>
              <a:t>How long has she been involved with the father of the baby and what has the relationship been like for both of them?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 2" charset="0"/>
              <a:buNone/>
            </a:pPr>
            <a:r>
              <a:rPr lang="en-CA" sz="1800" dirty="0">
                <a:latin typeface="Helvetica" charset="0"/>
                <a:cs typeface="Helvetica" charset="0"/>
              </a:rPr>
              <a:t>     </a:t>
            </a:r>
          </a:p>
          <a:p>
            <a:pPr>
              <a:spcBef>
                <a:spcPct val="0"/>
              </a:spcBef>
            </a:pPr>
            <a:r>
              <a:rPr lang="en-CA" sz="1800" dirty="0">
                <a:latin typeface="Helvetica" charset="0"/>
                <a:cs typeface="Helvetica" charset="0"/>
              </a:rPr>
              <a:t>They have been off and on over two years. </a:t>
            </a:r>
            <a:endParaRPr lang="en-CA" sz="1800" dirty="0" smtClean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dirty="0" smtClean="0">
                <a:latin typeface="Helvetica" charset="0"/>
                <a:cs typeface="Helvetica" charset="0"/>
              </a:rPr>
              <a:t>Lana </a:t>
            </a:r>
            <a:r>
              <a:rPr lang="en-CA" sz="1800" dirty="0">
                <a:latin typeface="Helvetica" charset="0"/>
                <a:cs typeface="Helvetica" charset="0"/>
              </a:rPr>
              <a:t>wants more of </a:t>
            </a:r>
            <a:r>
              <a:rPr lang="en-CA" sz="1800" dirty="0" smtClean="0">
                <a:latin typeface="Helvetica" charset="0"/>
                <a:cs typeface="Helvetica" charset="0"/>
              </a:rPr>
              <a:t>a commitment </a:t>
            </a:r>
            <a:r>
              <a:rPr lang="en-CA" sz="1800" dirty="0">
                <a:latin typeface="Helvetica" charset="0"/>
                <a:cs typeface="Helvetica" charset="0"/>
              </a:rPr>
              <a:t>than he has been comfortable with. </a:t>
            </a:r>
            <a:endParaRPr lang="en-CA" sz="1800" dirty="0" smtClean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dirty="0" smtClean="0">
                <a:latin typeface="Helvetica" charset="0"/>
                <a:cs typeface="Helvetica" charset="0"/>
              </a:rPr>
              <a:t>He </a:t>
            </a:r>
            <a:r>
              <a:rPr lang="en-CA" sz="1800" dirty="0">
                <a:latin typeface="Helvetica" charset="0"/>
                <a:cs typeface="Helvetica" charset="0"/>
              </a:rPr>
              <a:t>wonders if </a:t>
            </a:r>
            <a:r>
              <a:rPr lang="en-CA" sz="1800" dirty="0" smtClean="0">
                <a:latin typeface="Helvetica" charset="0"/>
                <a:cs typeface="Helvetica" charset="0"/>
              </a:rPr>
              <a:t>she became </a:t>
            </a:r>
            <a:r>
              <a:rPr lang="en-CA" sz="1800" dirty="0">
                <a:latin typeface="Helvetica" charset="0"/>
                <a:cs typeface="Helvetica" charset="0"/>
              </a:rPr>
              <a:t>pregnant to keep him close. </a:t>
            </a:r>
            <a:endParaRPr lang="en-CA" sz="1800" dirty="0" smtClean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dirty="0" smtClean="0">
                <a:latin typeface="Helvetica" charset="0"/>
                <a:cs typeface="Helvetica" charset="0"/>
              </a:rPr>
              <a:t>She </a:t>
            </a:r>
            <a:r>
              <a:rPr lang="en-CA" sz="1800" dirty="0">
                <a:latin typeface="Helvetica" charset="0"/>
                <a:cs typeface="Helvetica" charset="0"/>
              </a:rPr>
              <a:t>can become easily </a:t>
            </a:r>
            <a:r>
              <a:rPr lang="en-CA" sz="1800" dirty="0" smtClean="0">
                <a:latin typeface="Helvetica" charset="0"/>
                <a:cs typeface="Helvetica" charset="0"/>
              </a:rPr>
              <a:t>insecure and </a:t>
            </a:r>
            <a:r>
              <a:rPr lang="en-CA" sz="1800" dirty="0">
                <a:latin typeface="Helvetica" charset="0"/>
                <a:cs typeface="Helvetica" charset="0"/>
              </a:rPr>
              <a:t>seeks a lot of her self-worth from his every comment and </a:t>
            </a:r>
            <a:r>
              <a:rPr lang="en-CA" sz="1800" dirty="0" smtClean="0">
                <a:latin typeface="Helvetica" charset="0"/>
                <a:cs typeface="Helvetica" charset="0"/>
              </a:rPr>
              <a:t>action.</a:t>
            </a:r>
          </a:p>
          <a:p>
            <a:pPr>
              <a:spcBef>
                <a:spcPct val="0"/>
              </a:spcBef>
            </a:pPr>
            <a:r>
              <a:rPr lang="en-CA" sz="1800" dirty="0" smtClean="0">
                <a:latin typeface="Helvetica" charset="0"/>
                <a:cs typeface="Helvetica" charset="0"/>
              </a:rPr>
              <a:t>He </a:t>
            </a:r>
            <a:r>
              <a:rPr lang="en-CA" sz="1800" dirty="0">
                <a:latin typeface="Helvetica" charset="0"/>
                <a:cs typeface="Helvetica" charset="0"/>
              </a:rPr>
              <a:t>gets frustrated and says critical things about her, he feels bad </a:t>
            </a:r>
            <a:r>
              <a:rPr lang="en-CA" sz="1800" dirty="0" smtClean="0">
                <a:latin typeface="Helvetica" charset="0"/>
                <a:cs typeface="Helvetica" charset="0"/>
              </a:rPr>
              <a:t>about but </a:t>
            </a:r>
            <a:r>
              <a:rPr lang="en-CA" sz="1800" dirty="0">
                <a:latin typeface="Helvetica" charset="0"/>
                <a:cs typeface="Helvetica" charset="0"/>
              </a:rPr>
              <a:t>doesn’t know how to </a:t>
            </a:r>
            <a:r>
              <a:rPr lang="en-CA" sz="1800" dirty="0" smtClean="0">
                <a:latin typeface="Helvetica" charset="0"/>
                <a:cs typeface="Helvetica" charset="0"/>
              </a:rPr>
              <a:t>apologize.</a:t>
            </a:r>
          </a:p>
          <a:p>
            <a:pPr>
              <a:spcBef>
                <a:spcPct val="0"/>
              </a:spcBef>
            </a:pPr>
            <a:r>
              <a:rPr lang="en-CA" sz="1800" dirty="0" smtClean="0">
                <a:latin typeface="Helvetica" charset="0"/>
                <a:cs typeface="Helvetica" charset="0"/>
              </a:rPr>
              <a:t>Lana </a:t>
            </a:r>
            <a:r>
              <a:rPr lang="en-CA" sz="1800" dirty="0">
                <a:latin typeface="Helvetica" charset="0"/>
                <a:cs typeface="Helvetica" charset="0"/>
              </a:rPr>
              <a:t>may need more skills to communicate positively in </a:t>
            </a:r>
            <a:r>
              <a:rPr lang="en-CA" sz="1800" dirty="0" smtClean="0">
                <a:latin typeface="Helvetica" charset="0"/>
                <a:cs typeface="Helvetica" charset="0"/>
              </a:rPr>
              <a:t>relationships while </a:t>
            </a:r>
            <a:r>
              <a:rPr lang="en-CA" sz="1800" dirty="0">
                <a:latin typeface="Helvetica" charset="0"/>
                <a:cs typeface="Helvetica" charset="0"/>
              </a:rPr>
              <a:t>still respecting her needs and safety.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4" name="Picture 1" descr="Blo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0" y="5326698"/>
            <a:ext cx="2987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581026" y="183746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What could be the role for you or your organization in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her mental health as a mother?</a:t>
            </a:r>
          </a:p>
          <a:p>
            <a:pPr eaLnBrk="1" hangingPunct="1">
              <a:buFont typeface="Wingdings 2" charset="0"/>
              <a:buNone/>
            </a:pPr>
            <a:endParaRPr lang="en-CA" sz="26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600" dirty="0">
                <a:latin typeface="Helvetica" charset="0"/>
                <a:cs typeface="Helvetica" charset="0"/>
              </a:rPr>
              <a:t>1.</a:t>
            </a:r>
          </a:p>
          <a:p>
            <a:pPr eaLnBrk="1" hangingPunct="1">
              <a:buFont typeface="Wingdings 2" charset="0"/>
              <a:buNone/>
            </a:pPr>
            <a:endParaRPr lang="en-CA" sz="26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600" dirty="0">
                <a:latin typeface="Helvetica" charset="0"/>
                <a:cs typeface="Helvetica" charset="0"/>
              </a:rPr>
              <a:t>2.</a:t>
            </a:r>
          </a:p>
          <a:p>
            <a:pPr eaLnBrk="1" hangingPunct="1">
              <a:buFont typeface="Wingdings 2" charset="0"/>
              <a:buNone/>
            </a:pPr>
            <a:endParaRPr lang="en-CA" sz="26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600" dirty="0">
                <a:latin typeface="Helvetica" charset="0"/>
                <a:cs typeface="Helvetica" charset="0"/>
              </a:rPr>
              <a:t>3.</a:t>
            </a:r>
            <a:endParaRPr lang="en-US" sz="2600" dirty="0">
              <a:latin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3" name="Picture 2" descr="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98" y="5361971"/>
            <a:ext cx="1224723" cy="11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2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581026" y="162328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lang="en-CA" sz="2600" u="sng" dirty="0">
                <a:latin typeface="Helvetica Light"/>
                <a:cs typeface="Helvetica Light"/>
              </a:rPr>
              <a:t>Possible roles and contributions</a:t>
            </a:r>
            <a:r>
              <a:rPr lang="en-CA" sz="2600" u="sng" dirty="0" smtClean="0">
                <a:latin typeface="Helvetica Light"/>
                <a:cs typeface="Helvetica Ligh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lang="en-CA" sz="2600" u="sng" dirty="0">
              <a:latin typeface="Helvetica Light"/>
              <a:cs typeface="Helvetica Light"/>
            </a:endParaRPr>
          </a:p>
          <a:p>
            <a:pPr eaLnBrk="1" hangingPunct="1">
              <a:lnSpc>
                <a:spcPct val="90000"/>
              </a:lnSpc>
              <a:buFont typeface="Wingdings 2" charset="0"/>
              <a:buAutoNum type="arabicPeriod"/>
              <a:defRPr/>
            </a:pPr>
            <a:r>
              <a:rPr lang="en-CA" sz="2000" dirty="0">
                <a:latin typeface="Helvetica" charset="0"/>
                <a:cs typeface="Helvetica" charset="0"/>
              </a:rPr>
              <a:t>A setting that isn’t family or friends, without judgement; acceptance she has difficult moods</a:t>
            </a:r>
            <a:r>
              <a:rPr lang="en-CA" sz="2000" dirty="0" smtClean="0">
                <a:latin typeface="Helvetica" charset="0"/>
                <a:cs typeface="Helvetica" charset="0"/>
              </a:rPr>
              <a:t>.</a:t>
            </a:r>
          </a:p>
          <a:p>
            <a:pPr marL="82550" indent="0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lang="en-CA" sz="2000" dirty="0">
              <a:latin typeface="Helvetica" charset="0"/>
              <a:cs typeface="Helvetica" charset="0"/>
            </a:endParaRPr>
          </a:p>
          <a:p>
            <a:pPr eaLnBrk="1" hangingPunct="1">
              <a:lnSpc>
                <a:spcPct val="90000"/>
              </a:lnSpc>
              <a:buFont typeface="Wingdings 2" charset="0"/>
              <a:buAutoNum type="arabicPeriod"/>
              <a:defRPr/>
            </a:pPr>
            <a:r>
              <a:rPr lang="en-CA" sz="2000" dirty="0" smtClean="0">
                <a:latin typeface="Helvetica" charset="0"/>
                <a:cs typeface="Helvetica" charset="0"/>
              </a:rPr>
              <a:t>Safe </a:t>
            </a:r>
            <a:r>
              <a:rPr lang="en-CA" sz="2000" dirty="0">
                <a:latin typeface="Helvetica" charset="0"/>
                <a:cs typeface="Helvetica" charset="0"/>
              </a:rPr>
              <a:t>place to explore risks &amp; strengths regarding mental illness risk that is present for her. Connect her wellbeing to her sense of being a ‘good mother’</a:t>
            </a:r>
            <a:r>
              <a:rPr lang="en-CA" sz="2000" dirty="0" smtClean="0">
                <a:latin typeface="Helvetica" charset="0"/>
                <a:cs typeface="Helvetica" charset="0"/>
              </a:rPr>
              <a:t>.</a:t>
            </a:r>
          </a:p>
          <a:p>
            <a:pPr marL="82550" indent="0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lang="en-CA" sz="2000" dirty="0">
              <a:latin typeface="Helvetica" charset="0"/>
              <a:cs typeface="Helvetica" charset="0"/>
            </a:endParaRPr>
          </a:p>
          <a:p>
            <a:pPr eaLnBrk="1" hangingPunct="1">
              <a:lnSpc>
                <a:spcPct val="90000"/>
              </a:lnSpc>
              <a:buFont typeface="Wingdings 2" charset="0"/>
              <a:buAutoNum type="arabicPeriod"/>
              <a:defRPr/>
            </a:pPr>
            <a:r>
              <a:rPr lang="en-CA" sz="2000" dirty="0">
                <a:latin typeface="Helvetica" charset="0"/>
                <a:cs typeface="Helvetica" charset="0"/>
              </a:rPr>
              <a:t>Opportunity for new social support with other teen mothers.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pic>
        <p:nvPicPr>
          <p:cNvPr id="26627" name="Picture 1" descr="shutterstock_9859454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05" y="5338119"/>
            <a:ext cx="1752909" cy="101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611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1140070" y="1952188"/>
            <a:ext cx="7499350" cy="9017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How might you use the Toolkit resource with Lana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or other teen mothers?</a:t>
            </a:r>
            <a:endParaRPr lang="en-US" sz="2400" dirty="0">
              <a:latin typeface="Helvetica Light" charset="0"/>
              <a:cs typeface="Helvetica Light" charset="0"/>
            </a:endParaRP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140070" y="3300439"/>
            <a:ext cx="637767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 2" charset="0"/>
              <a:buNone/>
            </a:pPr>
            <a:r>
              <a:rPr lang="en-CA" sz="1800" b="1" i="1" dirty="0">
                <a:latin typeface="Helvetica" charset="0"/>
                <a:cs typeface="Helvetica" charset="0"/>
              </a:rPr>
              <a:t>Pages 14 &amp; 15. </a:t>
            </a:r>
          </a:p>
          <a:p>
            <a:pPr eaLnBrk="1" hangingPunct="1">
              <a:buFont typeface="Wingdings 2" charset="0"/>
              <a:buNone/>
            </a:pPr>
            <a:r>
              <a:rPr lang="en-CA" sz="1800" dirty="0">
                <a:latin typeface="Helvetica" charset="0"/>
                <a:cs typeface="Helvetica" charset="0"/>
              </a:rPr>
              <a:t>The </a:t>
            </a:r>
            <a:r>
              <a:rPr lang="en-CA" sz="1800" dirty="0">
                <a:solidFill>
                  <a:srgbClr val="CB0A23"/>
                </a:solidFill>
                <a:latin typeface="Helvetica" charset="0"/>
                <a:cs typeface="Helvetica" charset="0"/>
              </a:rPr>
              <a:t>‘Self-Care Checklist’ </a:t>
            </a:r>
            <a:r>
              <a:rPr lang="en-CA" sz="1800" dirty="0">
                <a:latin typeface="Helvetica" charset="0"/>
                <a:cs typeface="Helvetica" charset="0"/>
              </a:rPr>
              <a:t>can be </a:t>
            </a:r>
            <a:r>
              <a:rPr lang="en-CA" sz="1800" dirty="0" smtClean="0">
                <a:latin typeface="Helvetica" charset="0"/>
                <a:cs typeface="Helvetica" charset="0"/>
              </a:rPr>
              <a:t>away </a:t>
            </a:r>
            <a:r>
              <a:rPr lang="en-CA" sz="1800" dirty="0">
                <a:latin typeface="Helvetica" charset="0"/>
                <a:cs typeface="Helvetica" charset="0"/>
              </a:rPr>
              <a:t>to explore her past and present </a:t>
            </a:r>
            <a:r>
              <a:rPr lang="en-CA" sz="1800" dirty="0">
                <a:latin typeface="Helvetica" charset="0"/>
                <a:cs typeface="Helvetica" charset="0"/>
              </a:rPr>
              <a:t> </a:t>
            </a:r>
            <a:r>
              <a:rPr lang="en-CA" sz="1800" dirty="0" err="1" smtClean="0">
                <a:latin typeface="Helvetica" charset="0"/>
                <a:cs typeface="Helvetica" charset="0"/>
              </a:rPr>
              <a:t>behaviors</a:t>
            </a:r>
            <a:r>
              <a:rPr lang="en-CA" sz="1800" dirty="0" smtClean="0">
                <a:latin typeface="Helvetica" charset="0"/>
                <a:cs typeface="Helvetica" charset="0"/>
              </a:rPr>
              <a:t> </a:t>
            </a:r>
            <a:r>
              <a:rPr lang="en-CA" sz="1800" dirty="0">
                <a:latin typeface="Helvetica" charset="0"/>
                <a:cs typeface="Helvetica" charset="0"/>
              </a:rPr>
              <a:t>and priorities</a:t>
            </a:r>
          </a:p>
          <a:p>
            <a:pPr eaLnBrk="1" hangingPunct="1"/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7" name="Picture 1" descr="Blo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0" y="5326698"/>
            <a:ext cx="2987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8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6 at 9.57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27" y="0"/>
            <a:ext cx="5747474" cy="6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0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26 at 9.5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77" y="-16043"/>
            <a:ext cx="5683374" cy="68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914400" y="213896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CA" sz="1800" dirty="0">
                <a:latin typeface="Helvetica" charset="0"/>
                <a:cs typeface="Helvetica" charset="0"/>
              </a:rPr>
              <a:t>Lana used to have organized soccer </a:t>
            </a:r>
            <a:r>
              <a:rPr lang="en-CA" sz="1800" dirty="0" smtClean="0">
                <a:latin typeface="Helvetica" charset="0"/>
                <a:cs typeface="Helvetica" charset="0"/>
              </a:rPr>
              <a:t>practice and </a:t>
            </a:r>
            <a:r>
              <a:rPr lang="en-CA" sz="1800" dirty="0" smtClean="0">
                <a:latin typeface="Helvetica" charset="0"/>
                <a:cs typeface="Helvetica" charset="0"/>
              </a:rPr>
              <a:t>now </a:t>
            </a:r>
            <a:r>
              <a:rPr lang="en-CA" sz="1800" dirty="0">
                <a:latin typeface="Helvetica" charset="0"/>
                <a:cs typeface="Helvetica" charset="0"/>
              </a:rPr>
              <a:t>is tired, worried about her growing </a:t>
            </a:r>
            <a:r>
              <a:rPr lang="en-CA" sz="1800" dirty="0" smtClean="0">
                <a:latin typeface="Helvetica" charset="0"/>
                <a:cs typeface="Helvetica" charset="0"/>
              </a:rPr>
              <a:t>body </a:t>
            </a:r>
            <a:r>
              <a:rPr lang="en-CA" sz="1800" dirty="0" smtClean="0">
                <a:latin typeface="Helvetica" charset="0"/>
                <a:cs typeface="Helvetica" charset="0"/>
              </a:rPr>
              <a:t>and </a:t>
            </a:r>
            <a:r>
              <a:rPr lang="en-CA" sz="1800" dirty="0" smtClean="0">
                <a:latin typeface="Helvetica" charset="0"/>
                <a:cs typeface="Helvetica" charset="0"/>
              </a:rPr>
              <a:t>isn’t getting </a:t>
            </a:r>
            <a:r>
              <a:rPr lang="en-CA" sz="1800" dirty="0">
                <a:latin typeface="Helvetica" charset="0"/>
                <a:cs typeface="Helvetica" charset="0"/>
              </a:rPr>
              <a:t>out.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dirty="0">
              <a:latin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b="1" i="1" dirty="0">
                <a:latin typeface="Helvetica" charset="0"/>
                <a:cs typeface="Helvetica" charset="0"/>
              </a:rPr>
              <a:t>Page 27  </a:t>
            </a:r>
            <a:r>
              <a:rPr lang="en-CA" sz="1800" dirty="0">
                <a:solidFill>
                  <a:srgbClr val="CB0A23"/>
                </a:solidFill>
                <a:latin typeface="Helvetica" charset="0"/>
                <a:cs typeface="Helvetica" charset="0"/>
              </a:rPr>
              <a:t>‘My Exercise Ideas’ </a:t>
            </a:r>
            <a:r>
              <a:rPr lang="en-CA" sz="1800" dirty="0">
                <a:latin typeface="Helvetica" charset="0"/>
                <a:cs typeface="Helvetica" charset="0"/>
              </a:rPr>
              <a:t>could be a start </a:t>
            </a:r>
            <a:r>
              <a:rPr lang="en-CA" sz="1800" dirty="0" smtClean="0">
                <a:latin typeface="Helvetica" charset="0"/>
                <a:cs typeface="Helvetica" charset="0"/>
              </a:rPr>
              <a:t>to </a:t>
            </a:r>
            <a:r>
              <a:rPr lang="en-CA" sz="1800" dirty="0" smtClean="0">
                <a:latin typeface="Helvetica" charset="0"/>
                <a:cs typeface="Helvetica" charset="0"/>
              </a:rPr>
              <a:t>reconnecting </a:t>
            </a:r>
            <a:r>
              <a:rPr lang="en-CA" sz="1800" dirty="0">
                <a:latin typeface="Helvetica" charset="0"/>
                <a:cs typeface="Helvetica" charset="0"/>
              </a:rPr>
              <a:t>her to her body health and a </a:t>
            </a:r>
            <a:r>
              <a:rPr lang="en-CA" sz="1800" dirty="0" smtClean="0">
                <a:latin typeface="Helvetica" charset="0"/>
                <a:cs typeface="Helvetica" charset="0"/>
              </a:rPr>
              <a:t>positive </a:t>
            </a:r>
            <a:r>
              <a:rPr lang="en-CA" sz="1800" dirty="0" smtClean="0">
                <a:latin typeface="Helvetica" charset="0"/>
                <a:cs typeface="Helvetica" charset="0"/>
              </a:rPr>
              <a:t>coping </a:t>
            </a:r>
            <a:r>
              <a:rPr lang="en-CA" sz="1800" dirty="0">
                <a:latin typeface="Helvetica" charset="0"/>
                <a:cs typeface="Helvetica" charset="0"/>
              </a:rPr>
              <a:t>strategy in exercise and physical </a:t>
            </a:r>
            <a:endParaRPr lang="en-CA" sz="1800" dirty="0">
              <a:latin typeface="Helvetica" charset="0"/>
              <a:cs typeface="Helvetica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CA" sz="1800" dirty="0" smtClean="0">
                <a:latin typeface="Helvetica" charset="0"/>
                <a:cs typeface="Helvetica" charset="0"/>
              </a:rPr>
              <a:t> </a:t>
            </a:r>
            <a:r>
              <a:rPr lang="en-CA" sz="1800" dirty="0" smtClean="0">
                <a:latin typeface="Helvetica" charset="0"/>
                <a:cs typeface="Helvetica" charset="0"/>
              </a:rPr>
              <a:t>    release </a:t>
            </a:r>
            <a:r>
              <a:rPr lang="en-CA" sz="1800" dirty="0" smtClean="0">
                <a:latin typeface="Helvetica" charset="0"/>
                <a:cs typeface="Helvetica" charset="0"/>
              </a:rPr>
              <a:t>of tension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3" name="Picture 2" descr="maro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63" y="5245861"/>
            <a:ext cx="1153963" cy="14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6 at 10.0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85" y="-1"/>
            <a:ext cx="5524641" cy="68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0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7012" y="1830960"/>
            <a:ext cx="7403231" cy="428466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As a community service provider to mothers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and young families you can create opportunities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to promote and support mothers’ mental health.</a:t>
            </a:r>
          </a:p>
          <a:p>
            <a:pPr algn="ctr" eaLnBrk="1" hangingPunct="1">
              <a:buFont typeface="Wingdings 2" charset="0"/>
              <a:buNone/>
            </a:pPr>
            <a:endParaRPr lang="en-CA" sz="2400" i="1" dirty="0">
              <a:latin typeface="Helvetica" charset="0"/>
              <a:cs typeface="Helvetica" charset="0"/>
            </a:endParaRP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endParaRPr lang="en-CA" sz="2400" i="1" dirty="0">
              <a:latin typeface="Helvetica" charset="0"/>
              <a:cs typeface="Helvetica" charset="0"/>
            </a:endParaRP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A mother’s  positive mental health promotes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the development of her child in physical growth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and health, a solid self-esteem, confidence and 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skill in learning, emotional regulation and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Helvetica" charset="0"/>
                <a:cs typeface="Helvetica" charset="0"/>
              </a:rPr>
              <a:t>relationship success throughout life.</a:t>
            </a:r>
          </a:p>
          <a:p>
            <a:pPr algn="ctr" eaLnBrk="1" hangingPunct="1">
              <a:buFont typeface="Wingdings 2" charset="0"/>
              <a:buNone/>
            </a:pPr>
            <a:endParaRPr lang="en-US" sz="2400" i="1" dirty="0">
              <a:latin typeface="Calibri" charset="0"/>
              <a:cs typeface="Calibri" charset="0"/>
            </a:endParaRPr>
          </a:p>
        </p:txBody>
      </p:sp>
      <p:pic>
        <p:nvPicPr>
          <p:cNvPr id="14340" name="Picture 1" descr="Blo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0" y="5326698"/>
            <a:ext cx="2987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err="1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MoM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06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954330" y="1988116"/>
            <a:ext cx="7499350" cy="27733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CA" sz="1800" dirty="0">
                <a:latin typeface="Helvetica" charset="0"/>
                <a:cs typeface="Helvetica" charset="0"/>
              </a:rPr>
              <a:t>Changes and losses in relationships and her </a:t>
            </a:r>
            <a:r>
              <a:rPr lang="en-CA" sz="1800" dirty="0" smtClean="0">
                <a:latin typeface="Helvetica" charset="0"/>
                <a:cs typeface="Helvetica" charset="0"/>
              </a:rPr>
              <a:t>usual </a:t>
            </a:r>
            <a:r>
              <a:rPr lang="en-CA" sz="1800" dirty="0" smtClean="0">
                <a:latin typeface="Helvetica" charset="0"/>
                <a:cs typeface="Helvetica" charset="0"/>
              </a:rPr>
              <a:t>social </a:t>
            </a:r>
            <a:r>
              <a:rPr lang="en-CA" sz="1800" dirty="0">
                <a:latin typeface="Helvetica" charset="0"/>
                <a:cs typeface="Helvetica" charset="0"/>
              </a:rPr>
              <a:t>supports has been identified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dirty="0" smtClean="0">
              <a:latin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dirty="0">
              <a:latin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b="1" i="1" dirty="0">
                <a:latin typeface="Helvetica" charset="0"/>
                <a:cs typeface="Helvetica" charset="0"/>
              </a:rPr>
              <a:t>Page 62  </a:t>
            </a:r>
            <a:r>
              <a:rPr lang="en-CA" sz="1800" dirty="0">
                <a:solidFill>
                  <a:srgbClr val="CB0A23"/>
                </a:solidFill>
                <a:latin typeface="Helvetica" charset="0"/>
                <a:cs typeface="Helvetica" charset="0"/>
              </a:rPr>
              <a:t>‘</a:t>
            </a:r>
            <a:r>
              <a:rPr lang="en-CA" altLang="ja-JP" sz="1800" dirty="0">
                <a:solidFill>
                  <a:srgbClr val="CB0A23"/>
                </a:solidFill>
                <a:latin typeface="Helvetica" charset="0"/>
                <a:cs typeface="Helvetica" charset="0"/>
              </a:rPr>
              <a:t>You and Your Children: Support </a:t>
            </a:r>
            <a:r>
              <a:rPr lang="en-CA" altLang="ja-JP" sz="1800" dirty="0" smtClean="0">
                <a:solidFill>
                  <a:srgbClr val="CB0A23"/>
                </a:solidFill>
                <a:latin typeface="Helvetica" charset="0"/>
                <a:cs typeface="Helvetica" charset="0"/>
              </a:rPr>
              <a:t>Map</a:t>
            </a:r>
            <a:r>
              <a:rPr lang="en-CA" sz="1800" dirty="0" smtClean="0">
                <a:solidFill>
                  <a:srgbClr val="CB0A23"/>
                </a:solidFill>
                <a:latin typeface="Helvetica" charset="0"/>
                <a:cs typeface="Helvetica" charset="0"/>
              </a:rPr>
              <a:t>’</a:t>
            </a:r>
            <a:r>
              <a:rPr lang="en-CA" sz="1800" dirty="0">
                <a:solidFill>
                  <a:srgbClr val="CB0A23"/>
                </a:solidFill>
                <a:latin typeface="Helvetica" charset="0"/>
                <a:cs typeface="Helvetica" charset="0"/>
              </a:rPr>
              <a:t> </a:t>
            </a:r>
            <a:r>
              <a:rPr lang="en-CA" sz="1800" dirty="0" smtClean="0">
                <a:latin typeface="Helvetica" charset="0"/>
                <a:cs typeface="Helvetica" charset="0"/>
              </a:rPr>
              <a:t>can </a:t>
            </a:r>
            <a:r>
              <a:rPr lang="en-CA" sz="1800" dirty="0">
                <a:latin typeface="Helvetica" charset="0"/>
                <a:cs typeface="Helvetica" charset="0"/>
              </a:rPr>
              <a:t>be a flexible visual way of exploring </a:t>
            </a:r>
            <a:r>
              <a:rPr lang="en-CA" sz="1800" dirty="0" smtClean="0">
                <a:latin typeface="Helvetica" charset="0"/>
                <a:cs typeface="Helvetica" charset="0"/>
              </a:rPr>
              <a:t>current and </a:t>
            </a:r>
            <a:r>
              <a:rPr lang="en-CA" sz="1800" dirty="0" smtClean="0">
                <a:latin typeface="Helvetica" charset="0"/>
                <a:cs typeface="Helvetica" charset="0"/>
              </a:rPr>
              <a:t>possible </a:t>
            </a:r>
            <a:r>
              <a:rPr lang="en-CA" sz="1800" dirty="0">
                <a:latin typeface="Helvetica" charset="0"/>
                <a:cs typeface="Helvetica" charset="0"/>
              </a:rPr>
              <a:t>new supports as she becomes a </a:t>
            </a:r>
            <a:r>
              <a:rPr lang="en-CA" sz="1800" dirty="0" smtClean="0">
                <a:latin typeface="Helvetica" charset="0"/>
                <a:cs typeface="Helvetica" charset="0"/>
              </a:rPr>
              <a:t>mother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3" name="Picture 2" descr="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04" y="5169555"/>
            <a:ext cx="1317279" cy="12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7 at 3.1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01" y="0"/>
            <a:ext cx="556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934209" y="1757393"/>
            <a:ext cx="7416800" cy="61419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CA" sz="1800" dirty="0">
                <a:latin typeface="Helvetica" charset="0"/>
                <a:cs typeface="Helvetica" charset="0"/>
              </a:rPr>
              <a:t>Relationships with the baby’s father </a:t>
            </a:r>
            <a:r>
              <a:rPr lang="en-CA" sz="1800" dirty="0" smtClean="0">
                <a:latin typeface="Helvetica" charset="0"/>
                <a:cs typeface="Helvetica" charset="0"/>
              </a:rPr>
              <a:t>and family </a:t>
            </a:r>
            <a:r>
              <a:rPr lang="en-CA" sz="1800" dirty="0">
                <a:latin typeface="Helvetica" charset="0"/>
                <a:cs typeface="Helvetica" charset="0"/>
              </a:rPr>
              <a:t>support persons, perhaps </a:t>
            </a:r>
            <a:r>
              <a:rPr lang="en-CA" sz="1800" dirty="0" smtClean="0">
                <a:latin typeface="Helvetica" charset="0"/>
                <a:cs typeface="Helvetica" charset="0"/>
              </a:rPr>
              <a:t>Lana’s mother</a:t>
            </a:r>
            <a:r>
              <a:rPr lang="en-CA" sz="1800" dirty="0">
                <a:latin typeface="Helvetica" charset="0"/>
                <a:cs typeface="Helvetica" charset="0"/>
              </a:rPr>
              <a:t>, will be key to her stability </a:t>
            </a:r>
            <a:r>
              <a:rPr lang="en-CA" sz="1800" dirty="0" smtClean="0">
                <a:latin typeface="Helvetica" charset="0"/>
                <a:cs typeface="Helvetica" charset="0"/>
              </a:rPr>
              <a:t>in pregnancy </a:t>
            </a:r>
            <a:r>
              <a:rPr lang="en-CA" sz="1800" dirty="0">
                <a:latin typeface="Helvetica" charset="0"/>
                <a:cs typeface="Helvetica" charset="0"/>
              </a:rPr>
              <a:t>and those first few months </a:t>
            </a:r>
            <a:r>
              <a:rPr lang="en-CA" sz="1800" dirty="0" smtClean="0">
                <a:latin typeface="Helvetica" charset="0"/>
                <a:cs typeface="Helvetica" charset="0"/>
              </a:rPr>
              <a:t>of change </a:t>
            </a:r>
            <a:r>
              <a:rPr lang="en-CA" sz="1800" dirty="0">
                <a:latin typeface="Helvetica" charset="0"/>
                <a:cs typeface="Helvetica" charset="0"/>
              </a:rPr>
              <a:t>with a young infant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dirty="0">
              <a:latin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1800" b="1" i="1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b="1" i="1" dirty="0">
                <a:latin typeface="Helvetica" charset="0"/>
                <a:cs typeface="Helvetica" charset="0"/>
              </a:rPr>
              <a:t>Pages 78 &amp; 79 </a:t>
            </a:r>
            <a:r>
              <a:rPr lang="en-CA" sz="1800" dirty="0">
                <a:latin typeface="Helvetica" charset="0"/>
                <a:cs typeface="Helvetica" charset="0"/>
              </a:rPr>
              <a:t>help to recognize the </a:t>
            </a:r>
            <a:r>
              <a:rPr lang="en-CA" sz="1800" dirty="0" smtClean="0">
                <a:latin typeface="Helvetica" charset="0"/>
                <a:cs typeface="Helvetica" charset="0"/>
              </a:rPr>
              <a:t>problems anyone </a:t>
            </a:r>
            <a:r>
              <a:rPr lang="en-CA" sz="1800" dirty="0">
                <a:latin typeface="Helvetica" charset="0"/>
                <a:cs typeface="Helvetica" charset="0"/>
              </a:rPr>
              <a:t>can have with positive communication </a:t>
            </a:r>
            <a:r>
              <a:rPr lang="en-CA" sz="1800" dirty="0" smtClean="0">
                <a:latin typeface="Helvetica" charset="0"/>
                <a:cs typeface="Helvetica" charset="0"/>
              </a:rPr>
              <a:t>at times </a:t>
            </a:r>
            <a:r>
              <a:rPr lang="en-CA" sz="1800" dirty="0">
                <a:latin typeface="Helvetica" charset="0"/>
                <a:cs typeface="Helvetica" charset="0"/>
              </a:rPr>
              <a:t>of conflict and how to set realistic goals </a:t>
            </a:r>
            <a:r>
              <a:rPr lang="en-CA" sz="1800" dirty="0" smtClean="0">
                <a:latin typeface="Helvetica" charset="0"/>
                <a:cs typeface="Helvetica" charset="0"/>
              </a:rPr>
              <a:t>in any </a:t>
            </a:r>
            <a:r>
              <a:rPr lang="en-CA" sz="1800" dirty="0" smtClean="0">
                <a:latin typeface="Helvetica" charset="0"/>
                <a:cs typeface="Helvetica" charset="0"/>
              </a:rPr>
              <a:t>relationship </a:t>
            </a:r>
            <a:r>
              <a:rPr lang="en-CA" sz="1800" dirty="0">
                <a:latin typeface="Helvetica" charset="0"/>
                <a:cs typeface="Helvetica" charset="0"/>
              </a:rPr>
              <a:t>at times of change and stress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3" name="Picture 2" descr="Ora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45" y="5402859"/>
            <a:ext cx="797206" cy="9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0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6 at 10.0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72" y="-1"/>
            <a:ext cx="5503721" cy="68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26 at 10.0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1" y="0"/>
            <a:ext cx="5478062" cy="68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914400" y="1895236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sz="2400" dirty="0">
                <a:latin typeface="Helvetica" charset="0"/>
                <a:cs typeface="Helvetica" charset="0"/>
              </a:rPr>
              <a:t>Did you see any other resources or exercises in the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Mothers’ Mental Health Toolkit that you thought could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help you with Lana? Or use in the group you are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developing?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4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400" dirty="0">
                <a:latin typeface="Helvetica" charset="0"/>
                <a:cs typeface="Helvetica" charset="0"/>
              </a:rPr>
              <a:t>Maybe look through and write down the page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numbers you might use.</a:t>
            </a:r>
            <a:endParaRPr lang="en-US" sz="2400" dirty="0">
              <a:latin typeface="Helvetica" charset="0"/>
              <a:cs typeface="Helvetica" charset="0"/>
            </a:endParaRPr>
          </a:p>
        </p:txBody>
      </p:sp>
      <p:pic>
        <p:nvPicPr>
          <p:cNvPr id="36867" name="Picture 1" descr="Ora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583696"/>
            <a:ext cx="17494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877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677624" y="1575354"/>
            <a:ext cx="8277146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lang="en-CA" sz="2600" u="sng" dirty="0">
                <a:latin typeface="Helvetica Light"/>
                <a:cs typeface="Helvetica Light"/>
              </a:rPr>
              <a:t>Key Points when working with young mothers:</a:t>
            </a:r>
          </a:p>
          <a:p>
            <a:pPr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endParaRPr lang="en-CA" sz="2000" dirty="0">
              <a:latin typeface="Helvetica"/>
              <a:cs typeface="Helvetica"/>
            </a:endParaRPr>
          </a:p>
          <a:p>
            <a:pPr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r>
              <a:rPr lang="en-CA" sz="2000" dirty="0">
                <a:latin typeface="Helvetica"/>
                <a:cs typeface="Helvetica"/>
              </a:rPr>
              <a:t>Peer supports are very important at this stage of life and may be changing with pregnancy; address the loss and positively seek out options for </a:t>
            </a:r>
            <a:r>
              <a:rPr lang="en-CA" sz="2000" dirty="0" smtClean="0">
                <a:latin typeface="Helvetica"/>
                <a:cs typeface="Helvetica"/>
              </a:rPr>
              <a:t>support</a:t>
            </a:r>
          </a:p>
          <a:p>
            <a:pPr marL="82550" indent="0" eaLnBrk="1" hangingPunct="1">
              <a:spcBef>
                <a:spcPts val="0"/>
              </a:spcBef>
              <a:buFont typeface="Wingdings 2" charset="0"/>
              <a:buNone/>
              <a:defRPr/>
            </a:pPr>
            <a:endParaRPr lang="en-CA" sz="2000" dirty="0">
              <a:latin typeface="Helvetica"/>
              <a:cs typeface="Helvetica"/>
            </a:endParaRPr>
          </a:p>
          <a:p>
            <a:pPr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r>
              <a:rPr lang="en-CA" sz="2000" dirty="0">
                <a:latin typeface="Helvetica"/>
                <a:cs typeface="Helvetica"/>
              </a:rPr>
              <a:t>Attempt to reduce the stigma around all teen mothers having problems and focus on what priorities this young woman identifies first</a:t>
            </a:r>
            <a:r>
              <a:rPr lang="en-CA" sz="2000" dirty="0" smtClean="0">
                <a:latin typeface="Helvetica"/>
                <a:cs typeface="Helvetica"/>
              </a:rPr>
              <a:t>.</a:t>
            </a:r>
          </a:p>
          <a:p>
            <a:pPr marL="82550" indent="0" eaLnBrk="1" hangingPunct="1">
              <a:spcBef>
                <a:spcPts val="0"/>
              </a:spcBef>
              <a:buFont typeface="Wingdings 2" charset="0"/>
              <a:buNone/>
              <a:defRPr/>
            </a:pPr>
            <a:endParaRPr lang="en-CA" sz="2000" dirty="0">
              <a:latin typeface="Helvetica"/>
              <a:cs typeface="Helvetica"/>
            </a:endParaRPr>
          </a:p>
          <a:p>
            <a:pPr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r>
              <a:rPr lang="en-CA" sz="2000" dirty="0" smtClean="0">
                <a:latin typeface="Helvetica"/>
                <a:cs typeface="Helvetica"/>
              </a:rPr>
              <a:t>You </a:t>
            </a:r>
            <a:r>
              <a:rPr lang="en-CA" sz="2000" dirty="0">
                <a:latin typeface="Helvetica"/>
                <a:cs typeface="Helvetica"/>
              </a:rPr>
              <a:t>may see the potential concerns such as the family history of mood problems and higher risk for postpartum depression,  but addressing the ‘problem’ as a self-care promotion opportunity.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6043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1403350" y="1700213"/>
            <a:ext cx="741680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charset="0"/>
              <a:buNone/>
            </a:pPr>
            <a:r>
              <a:rPr lang="en-CA" sz="2600" u="sng" dirty="0">
                <a:latin typeface="Helvetica Light" charset="0"/>
                <a:cs typeface="Helvetica Light" charset="0"/>
              </a:rPr>
              <a:t>Other Resources:</a:t>
            </a: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CA" sz="22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000" dirty="0">
                <a:solidFill>
                  <a:srgbClr val="CB0A23"/>
                </a:solidFill>
                <a:latin typeface="Helvetica" charset="0"/>
                <a:cs typeface="Helvetica" charset="0"/>
                <a:hlinkClick r:id="rId2"/>
              </a:rPr>
              <a:t>www.teenmentalhealth.org</a:t>
            </a:r>
            <a:r>
              <a:rPr lang="en-CA" sz="2000" dirty="0">
                <a:latin typeface="Helvetica" charset="0"/>
                <a:cs typeface="Helvetica" charset="0"/>
              </a:rPr>
              <a:t>  - a general teen mental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health resource developed at the IWK Health Centre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and Dalhousie, Halifax NS Can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2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1800" dirty="0">
                <a:latin typeface="Helvetica" charset="0"/>
                <a:cs typeface="Helvetica" charset="0"/>
              </a:rPr>
              <a:t>Power Source Parenting :Growing Up Strong &amp; Raising Healthy </a:t>
            </a:r>
            <a:r>
              <a:rPr lang="en-CA" sz="1800" dirty="0" smtClean="0">
                <a:latin typeface="Helvetica" charset="0"/>
                <a:cs typeface="Helvetica" charset="0"/>
              </a:rPr>
              <a:t>Kids. Bethany </a:t>
            </a:r>
            <a:r>
              <a:rPr lang="en-CA" sz="1800" dirty="0" err="1">
                <a:latin typeface="Helvetica" charset="0"/>
                <a:cs typeface="Helvetica" charset="0"/>
              </a:rPr>
              <a:t>Casarjian</a:t>
            </a:r>
            <a:r>
              <a:rPr lang="en-CA" sz="1800" dirty="0">
                <a:latin typeface="Helvetica" charset="0"/>
                <a:cs typeface="Helvetica" charset="0"/>
              </a:rPr>
              <a:t> PhD. 2008 - a book developed by a psychologist </a:t>
            </a:r>
            <a:r>
              <a:rPr lang="en-CA" sz="1800" dirty="0" smtClean="0">
                <a:latin typeface="Helvetica" charset="0"/>
                <a:cs typeface="Helvetica" charset="0"/>
              </a:rPr>
              <a:t>for </a:t>
            </a:r>
            <a:r>
              <a:rPr lang="en-CA" sz="1800" dirty="0">
                <a:latin typeface="Helvetica" charset="0"/>
                <a:cs typeface="Helvetica" charset="0"/>
              </a:rPr>
              <a:t>at risk teen parents; a facilitator’s manual was also developed </a:t>
            </a:r>
            <a:r>
              <a:rPr lang="en-CA" sz="1800" dirty="0" smtClean="0">
                <a:latin typeface="Helvetica" charset="0"/>
                <a:cs typeface="Helvetica" charset="0"/>
              </a:rPr>
              <a:t>in 2011</a:t>
            </a:r>
            <a:r>
              <a:rPr lang="en-CA" sz="1800" dirty="0">
                <a:latin typeface="Helvetica" charset="0"/>
                <a:cs typeface="Helvetica" charset="0"/>
              </a:rPr>
              <a:t>.  </a:t>
            </a:r>
            <a:r>
              <a:rPr lang="en-CA" sz="1800" dirty="0" smtClean="0">
                <a:latin typeface="Helvetica" charset="0"/>
                <a:cs typeface="Helvetica" charset="0"/>
              </a:rPr>
              <a:t>Contact </a:t>
            </a:r>
            <a:r>
              <a:rPr lang="en-CA" sz="1800" dirty="0">
                <a:latin typeface="Helvetica" charset="0"/>
                <a:cs typeface="Helvetica" charset="0"/>
              </a:rPr>
              <a:t>is through </a:t>
            </a:r>
            <a:r>
              <a:rPr lang="en-CA" sz="1800" dirty="0" err="1">
                <a:latin typeface="Helvetica" charset="0"/>
                <a:cs typeface="Helvetica" charset="0"/>
              </a:rPr>
              <a:t>Lionheart</a:t>
            </a:r>
            <a:r>
              <a:rPr lang="en-CA" sz="1800" dirty="0">
                <a:latin typeface="Helvetica" charset="0"/>
                <a:cs typeface="Helvetica" charset="0"/>
              </a:rPr>
              <a:t> Press Boston MA USA</a:t>
            </a:r>
            <a:endParaRPr lang="en-US" sz="1800" dirty="0">
              <a:latin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6" name="Picture 1" descr="Block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0" y="5326698"/>
            <a:ext cx="2987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5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620543" y="1715517"/>
            <a:ext cx="8340601" cy="484444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CA" sz="2000" dirty="0">
                <a:latin typeface="Helvetica" charset="0"/>
                <a:cs typeface="Helvetica" charset="0"/>
              </a:rPr>
              <a:t>In the series, </a:t>
            </a:r>
            <a:r>
              <a:rPr lang="en-CA" sz="2000" dirty="0">
                <a:solidFill>
                  <a:srgbClr val="CB0A23"/>
                </a:solidFill>
                <a:latin typeface="Helvetica" charset="0"/>
                <a:cs typeface="Helvetica" charset="0"/>
              </a:rPr>
              <a:t>Meet our </a:t>
            </a:r>
            <a:r>
              <a:rPr lang="en-CA" sz="2000" dirty="0" smtClean="0">
                <a:solidFill>
                  <a:srgbClr val="CB0A23"/>
                </a:solidFill>
                <a:latin typeface="Helvetica" charset="0"/>
                <a:cs typeface="Helvetica" charset="0"/>
              </a:rPr>
              <a:t>Mom</a:t>
            </a:r>
            <a:r>
              <a:rPr lang="en-CA" sz="2000" dirty="0" smtClean="0">
                <a:latin typeface="Helvetica" charset="0"/>
                <a:cs typeface="Helvetica" charset="0"/>
              </a:rPr>
              <a:t> </a:t>
            </a:r>
            <a:r>
              <a:rPr lang="en-CA" sz="2000" dirty="0" err="1" smtClean="0">
                <a:solidFill>
                  <a:schemeClr val="accent2">
                    <a:lumMod val="75000"/>
                  </a:schemeClr>
                </a:solidFill>
                <a:latin typeface="Helvetica" charset="0"/>
                <a:cs typeface="Helvetica" charset="0"/>
              </a:rPr>
              <a:t>MoM</a:t>
            </a:r>
            <a:r>
              <a:rPr lang="en-CA" sz="2000" dirty="0" smtClean="0">
                <a:latin typeface="Helvetica" charset="0"/>
                <a:cs typeface="Helvetica" charset="0"/>
              </a:rPr>
              <a:t>, </a:t>
            </a:r>
            <a:r>
              <a:rPr lang="en-CA" sz="2000" dirty="0">
                <a:latin typeface="Helvetica" charset="0"/>
                <a:cs typeface="Helvetica" charset="0"/>
              </a:rPr>
              <a:t>the Mothers’ Mental Health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Toolkit Project team will introduce you to case descriptions drawn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From the real experiences of our mental health clinicians and our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Family Resource Centre partner staff.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000" dirty="0">
              <a:latin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0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000" dirty="0">
                <a:latin typeface="Helvetica" charset="0"/>
                <a:cs typeface="Helvetica" charset="0"/>
              </a:rPr>
              <a:t>These Moms have common presentations and problems that will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challenge you to define your possible role and contributions to her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well being. The Moms will also provide examples of how you might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latin typeface="Helvetica" charset="0"/>
                <a:cs typeface="Helvetica" charset="0"/>
              </a:rPr>
              <a:t>use some of the Toolkit resources in your work.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0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000" dirty="0" smtClean="0">
                <a:latin typeface="Helvetica" charset="0"/>
                <a:cs typeface="Helvetica" charset="0"/>
              </a:rPr>
              <a:t>Have </a:t>
            </a:r>
            <a:r>
              <a:rPr lang="en-CA" sz="2000" dirty="0">
                <a:latin typeface="Helvetica" charset="0"/>
                <a:cs typeface="Helvetica" charset="0"/>
              </a:rPr>
              <a:t>a copy of your Toolkit out for reference as we begin to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000" dirty="0">
                <a:solidFill>
                  <a:srgbClr val="CB0A23"/>
                </a:solidFill>
                <a:latin typeface="Helvetica" charset="0"/>
                <a:cs typeface="Helvetica" charset="0"/>
              </a:rPr>
              <a:t>                                   Meet our Moms.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0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000" dirty="0" smtClean="0">
                <a:latin typeface="Helvetica" charset="0"/>
                <a:cs typeface="Helvetica" charset="0"/>
              </a:rPr>
              <a:t>You </a:t>
            </a:r>
            <a:r>
              <a:rPr lang="en-CA" sz="2000" dirty="0">
                <a:latin typeface="Helvetica" charset="0"/>
                <a:cs typeface="Helvetica" charset="0"/>
              </a:rPr>
              <a:t>could also print off this presentation and make notes as you go.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err="1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MoM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6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329130" y="1758230"/>
            <a:ext cx="7506019" cy="165576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CA" sz="2400" dirty="0"/>
              <a:t>Lana is a 17 </a:t>
            </a:r>
            <a:r>
              <a:rPr lang="en-CA" sz="2400" dirty="0" err="1" smtClean="0"/>
              <a:t>yo</a:t>
            </a:r>
            <a:r>
              <a:rPr lang="en-CA" sz="2400" dirty="0" smtClean="0"/>
              <a:t> student</a:t>
            </a:r>
          </a:p>
          <a:p>
            <a:pPr>
              <a:spcBef>
                <a:spcPct val="0"/>
              </a:spcBef>
            </a:pPr>
            <a:endParaRPr lang="en-CA" sz="2400" dirty="0" smtClean="0"/>
          </a:p>
          <a:p>
            <a:pPr>
              <a:spcBef>
                <a:spcPct val="0"/>
              </a:spcBef>
            </a:pPr>
            <a:r>
              <a:rPr lang="en-CA" sz="2400" dirty="0" smtClean="0"/>
              <a:t>20 </a:t>
            </a:r>
            <a:r>
              <a:rPr lang="en-CA" sz="2400" dirty="0"/>
              <a:t>weeks into unplanned </a:t>
            </a:r>
            <a:r>
              <a:rPr lang="en-CA" sz="2400" dirty="0" smtClean="0"/>
              <a:t>pregnancy </a:t>
            </a:r>
          </a:p>
          <a:p>
            <a:pPr>
              <a:spcBef>
                <a:spcPct val="0"/>
              </a:spcBef>
            </a:pPr>
            <a:endParaRPr lang="en-CA" sz="2400" dirty="0" smtClean="0"/>
          </a:p>
          <a:p>
            <a:pPr>
              <a:spcBef>
                <a:spcPct val="0"/>
              </a:spcBef>
            </a:pPr>
            <a:r>
              <a:rPr lang="en-CA" sz="2400" dirty="0" smtClean="0"/>
              <a:t>lives </a:t>
            </a:r>
            <a:r>
              <a:rPr lang="en-CA" sz="2400" dirty="0"/>
              <a:t>in public housing with mother </a:t>
            </a:r>
            <a:r>
              <a:rPr lang="en-CA" sz="2400" dirty="0" smtClean="0"/>
              <a:t>&amp; younger sister</a:t>
            </a:r>
          </a:p>
          <a:p>
            <a:pPr>
              <a:spcBef>
                <a:spcPct val="0"/>
              </a:spcBef>
            </a:pPr>
            <a:endParaRPr lang="en-CA" sz="2400" dirty="0" smtClean="0"/>
          </a:p>
          <a:p>
            <a:pPr>
              <a:spcBef>
                <a:spcPct val="0"/>
              </a:spcBef>
            </a:pPr>
            <a:r>
              <a:rPr lang="en-CA" sz="2400" dirty="0" smtClean="0"/>
              <a:t>father </a:t>
            </a:r>
            <a:r>
              <a:rPr lang="en-CA" sz="2400" dirty="0"/>
              <a:t>has left 5 years before </a:t>
            </a:r>
            <a:r>
              <a:rPr lang="en-CA" sz="2400" dirty="0" smtClean="0"/>
              <a:t>family immigrated </a:t>
            </a:r>
            <a:r>
              <a:rPr lang="en-CA" sz="2400" dirty="0"/>
              <a:t>10 years ago   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7" name="Picture 1" descr="Blo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0" y="5326698"/>
            <a:ext cx="2987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0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920971" y="1945528"/>
            <a:ext cx="7889655" cy="423064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sz="2400" dirty="0">
                <a:latin typeface="Helvetica" charset="0"/>
                <a:cs typeface="Helvetica" charset="0"/>
              </a:rPr>
              <a:t>Lana is referred to your centre by her school nurse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who has heard about verbal conflict with the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boyfriend in common areas and comments from other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girlfriends who visit her office that</a:t>
            </a:r>
            <a:r>
              <a:rPr lang="en-CA" sz="2400" dirty="0" smtClean="0">
                <a:latin typeface="Helvetica" charset="0"/>
                <a:cs typeface="Helvetica" charset="0"/>
              </a:rPr>
              <a:t>, </a:t>
            </a:r>
            <a:r>
              <a:rPr lang="en-CA" sz="2400" b="1" i="1" dirty="0" smtClean="0">
                <a:solidFill>
                  <a:srgbClr val="CB0A23"/>
                </a:solidFill>
                <a:latin typeface="Century Gothic" charset="0"/>
                <a:cs typeface="Century Gothic" charset="0"/>
              </a:rPr>
              <a:t>“</a:t>
            </a:r>
            <a:r>
              <a:rPr lang="en-CA" altLang="ja-JP" sz="2400" b="1" i="1" dirty="0">
                <a:solidFill>
                  <a:srgbClr val="CB0A23"/>
                </a:solidFill>
                <a:latin typeface="Century Gothic" charset="0"/>
                <a:cs typeface="Century Gothic" charset="0"/>
              </a:rPr>
              <a:t>Lana is losing it</a:t>
            </a:r>
            <a:r>
              <a:rPr lang="en-CA" sz="2400" b="1" i="1" dirty="0">
                <a:solidFill>
                  <a:srgbClr val="CB0A23"/>
                </a:solidFill>
                <a:latin typeface="Century Gothic" charset="0"/>
                <a:cs typeface="Century Gothic" charset="0"/>
              </a:rPr>
              <a:t>”</a:t>
            </a:r>
            <a:endParaRPr lang="en-CA" altLang="ja-JP" sz="2400" b="1" i="1" dirty="0">
              <a:solidFill>
                <a:srgbClr val="CB0A23"/>
              </a:solidFill>
              <a:latin typeface="Century Gothic" charset="0"/>
              <a:cs typeface="Century Gothic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600" dirty="0">
              <a:latin typeface="Helvetica" charset="0"/>
              <a:cs typeface="Helvetica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400" dirty="0"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400" dirty="0">
                <a:latin typeface="Helvetica" charset="0"/>
                <a:cs typeface="Helvetica" charset="0"/>
              </a:rPr>
              <a:t>You are starting a new support program for teen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mothers and make the first outreach call to Lana</a:t>
            </a:r>
            <a:endParaRPr lang="en-US" sz="2400" dirty="0">
              <a:latin typeface="Helvetica" charset="0"/>
              <a:cs typeface="Helvetic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2" name="Picture 1" descr="shutterstock_94500745 [Converted]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15" y="4553828"/>
            <a:ext cx="1750385" cy="19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9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569891" y="1472011"/>
            <a:ext cx="7499350" cy="50768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u="sng" dirty="0">
                <a:solidFill>
                  <a:schemeClr val="accent2">
                    <a:lumMod val="50000"/>
                  </a:schemeClr>
                </a:solidFill>
                <a:latin typeface="Helvetica" charset="0"/>
                <a:cs typeface="Helvetica" charset="0"/>
              </a:rPr>
              <a:t>Telephone Contact</a:t>
            </a:r>
            <a:r>
              <a:rPr lang="en-CA" sz="2400" u="sng" dirty="0" smtClean="0">
                <a:solidFill>
                  <a:schemeClr val="accent2">
                    <a:lumMod val="50000"/>
                  </a:schemeClr>
                </a:solidFill>
                <a:latin typeface="Helvetica" charset="0"/>
                <a:cs typeface="Helvetica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US" sz="2400" u="sng" dirty="0">
              <a:solidFill>
                <a:schemeClr val="accent2">
                  <a:lumMod val="50000"/>
                </a:schemeClr>
              </a:solidFill>
              <a:latin typeface="Helvetica" charset="0"/>
              <a:cs typeface="Helvetica" charset="0"/>
            </a:endParaRPr>
          </a:p>
          <a:p>
            <a:pPr>
              <a:spcBef>
                <a:spcPct val="0"/>
              </a:spcBef>
            </a:pPr>
            <a:r>
              <a:rPr lang="en-CA" sz="2400" dirty="0">
                <a:latin typeface="Helvetica" charset="0"/>
                <a:cs typeface="Helvetica" charset="0"/>
              </a:rPr>
              <a:t>Pregnancy not </a:t>
            </a:r>
            <a:r>
              <a:rPr lang="en-CA" sz="2400" dirty="0" smtClean="0">
                <a:latin typeface="Helvetica" charset="0"/>
                <a:cs typeface="Helvetica" charset="0"/>
              </a:rPr>
              <a:t>planned </a:t>
            </a:r>
          </a:p>
          <a:p>
            <a:pPr>
              <a:spcBef>
                <a:spcPct val="0"/>
              </a:spcBef>
            </a:pPr>
            <a:r>
              <a:rPr lang="en-CA" sz="2400" dirty="0" smtClean="0">
                <a:latin typeface="Helvetica" charset="0"/>
                <a:cs typeface="Helvetica" charset="0"/>
              </a:rPr>
              <a:t>Hoped </a:t>
            </a:r>
            <a:r>
              <a:rPr lang="en-CA" sz="2400" dirty="0">
                <a:latin typeface="Helvetica" charset="0"/>
                <a:cs typeface="Helvetica" charset="0"/>
              </a:rPr>
              <a:t>to go to </a:t>
            </a:r>
            <a:r>
              <a:rPr lang="en-CA" sz="2400" dirty="0" smtClean="0">
                <a:latin typeface="Helvetica" charset="0"/>
                <a:cs typeface="Helvetica" charset="0"/>
              </a:rPr>
              <a:t>community college </a:t>
            </a:r>
            <a:r>
              <a:rPr lang="en-CA" sz="2400" dirty="0">
                <a:latin typeface="Helvetica" charset="0"/>
                <a:cs typeface="Helvetica" charset="0"/>
              </a:rPr>
              <a:t>next </a:t>
            </a:r>
            <a:r>
              <a:rPr lang="en-CA" sz="2400" dirty="0" smtClean="0">
                <a:latin typeface="Helvetica" charset="0"/>
                <a:cs typeface="Helvetica" charset="0"/>
              </a:rPr>
              <a:t>year</a:t>
            </a:r>
          </a:p>
          <a:p>
            <a:pPr>
              <a:spcBef>
                <a:spcPct val="0"/>
              </a:spcBef>
            </a:pPr>
            <a:r>
              <a:rPr lang="en-CA" sz="2400" dirty="0" smtClean="0">
                <a:latin typeface="Helvetica" charset="0"/>
                <a:cs typeface="Helvetica" charset="0"/>
              </a:rPr>
              <a:t>Boyfriend </a:t>
            </a:r>
            <a:r>
              <a:rPr lang="en-CA" sz="2400" dirty="0">
                <a:latin typeface="Helvetica" charset="0"/>
                <a:cs typeface="Helvetica" charset="0"/>
              </a:rPr>
              <a:t>pressed for </a:t>
            </a:r>
            <a:r>
              <a:rPr lang="en-CA" sz="2400" dirty="0" smtClean="0">
                <a:latin typeface="Helvetica" charset="0"/>
                <a:cs typeface="Helvetica" charset="0"/>
              </a:rPr>
              <a:t>termination initially </a:t>
            </a:r>
          </a:p>
          <a:p>
            <a:pPr>
              <a:spcBef>
                <a:spcPct val="0"/>
              </a:spcBef>
            </a:pPr>
            <a:r>
              <a:rPr lang="en-CA" sz="2400" dirty="0" smtClean="0">
                <a:latin typeface="Helvetica" charset="0"/>
                <a:cs typeface="Helvetica" charset="0"/>
              </a:rPr>
              <a:t>Now </a:t>
            </a:r>
            <a:r>
              <a:rPr lang="en-CA" sz="2400" dirty="0">
                <a:latin typeface="Helvetica" charset="0"/>
                <a:cs typeface="Helvetica" charset="0"/>
              </a:rPr>
              <a:t>avoiding her texts, partying more </a:t>
            </a:r>
            <a:r>
              <a:rPr lang="en-CA" sz="2400" dirty="0" smtClean="0">
                <a:latin typeface="Helvetica" charset="0"/>
                <a:cs typeface="Helvetica" charset="0"/>
              </a:rPr>
              <a:t>with friends</a:t>
            </a:r>
            <a:r>
              <a:rPr lang="en-CA" sz="2400" dirty="0">
                <a:latin typeface="Helvetica" charset="0"/>
                <a:cs typeface="Helvetica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       </a:t>
            </a:r>
          </a:p>
          <a:p>
            <a:pPr>
              <a:spcBef>
                <a:spcPct val="0"/>
              </a:spcBef>
            </a:pPr>
            <a:r>
              <a:rPr lang="en-CA" sz="2400" dirty="0">
                <a:latin typeface="Helvetica" charset="0"/>
                <a:cs typeface="Helvetica" charset="0"/>
              </a:rPr>
              <a:t>Lana also used to party on weekends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CA" sz="2400" b="1" i="1" dirty="0">
              <a:latin typeface="Corbel" charset="0"/>
              <a:cs typeface="Corbel" charset="0"/>
            </a:endParaRP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Corbel" charset="0"/>
                <a:cs typeface="Corbel" charset="0"/>
              </a:rPr>
              <a:t>“ I have to try to stay good for my baby and I’m so tired I’m not fun anymore really” </a:t>
            </a: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endParaRPr lang="en-CA" sz="2400" i="1" dirty="0">
              <a:latin typeface="Corbel" charset="0"/>
              <a:cs typeface="Corbel" charset="0"/>
            </a:endParaRPr>
          </a:p>
          <a:p>
            <a:pPr algn="ctr"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i="1" dirty="0">
                <a:latin typeface="Corbel" charset="0"/>
                <a:cs typeface="Corbel" charset="0"/>
              </a:rPr>
              <a:t>“</a:t>
            </a:r>
            <a:r>
              <a:rPr lang="en-CA" altLang="ja-JP" sz="2400" i="1" dirty="0">
                <a:latin typeface="Corbel" charset="0"/>
                <a:cs typeface="Corbel" charset="0"/>
              </a:rPr>
              <a:t>I can</a:t>
            </a:r>
            <a:r>
              <a:rPr lang="en-CA" sz="2400" i="1" dirty="0">
                <a:latin typeface="Corbel" charset="0"/>
                <a:cs typeface="Corbel" charset="0"/>
              </a:rPr>
              <a:t>’</a:t>
            </a:r>
            <a:r>
              <a:rPr lang="en-CA" altLang="ja-JP" sz="2400" i="1" dirty="0">
                <a:latin typeface="Corbel" charset="0"/>
                <a:cs typeface="Corbel" charset="0"/>
              </a:rPr>
              <a:t>t count on those girls I used to hang with anymore anyway.</a:t>
            </a:r>
            <a:r>
              <a:rPr lang="en-CA" sz="2400" i="1" dirty="0">
                <a:latin typeface="Corbel" charset="0"/>
                <a:cs typeface="Corbel" charset="0"/>
              </a:rPr>
              <a:t>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4" name="Picture 3" descr="Pur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42" y="5285006"/>
            <a:ext cx="1219466" cy="14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914926" y="1963738"/>
            <a:ext cx="7499350" cy="3421063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What are 3 possible mental health issues for Lana? </a:t>
            </a:r>
          </a:p>
          <a:p>
            <a:pPr eaLnBrk="1" hangingPunct="1">
              <a:buFont typeface="Wingdings 2" charset="0"/>
              <a:buNone/>
            </a:pPr>
            <a:endParaRPr lang="en-CA" sz="24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1.</a:t>
            </a:r>
          </a:p>
          <a:p>
            <a:pPr eaLnBrk="1" hangingPunct="1">
              <a:buFont typeface="Wingdings 2" charset="0"/>
              <a:buNone/>
            </a:pPr>
            <a:endParaRPr lang="en-CA" sz="24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2.</a:t>
            </a:r>
          </a:p>
          <a:p>
            <a:pPr eaLnBrk="1" hangingPunct="1">
              <a:buFont typeface="Wingdings 2" charset="0"/>
              <a:buNone/>
            </a:pPr>
            <a:endParaRPr lang="en-CA" sz="24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400" dirty="0">
                <a:latin typeface="Helvetica" charset="0"/>
                <a:cs typeface="Helvetica" charset="0"/>
              </a:rPr>
              <a:t>3.</a:t>
            </a:r>
            <a:endParaRPr lang="en-US" sz="2400" dirty="0">
              <a:latin typeface="Helvetica" charset="0"/>
              <a:cs typeface="Helvetic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2" name="Picture 1" descr="B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17" y="4983879"/>
            <a:ext cx="1360709" cy="13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963613" y="1753529"/>
            <a:ext cx="7499350" cy="396081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 2" charset="0"/>
              <a:buNone/>
              <a:defRPr/>
            </a:pPr>
            <a:r>
              <a:rPr lang="en-CA" sz="2400" u="sng" dirty="0">
                <a:latin typeface="Helvetica Light"/>
                <a:cs typeface="Helvetica Light"/>
              </a:rPr>
              <a:t>The Toolkit Project Team identified:</a:t>
            </a:r>
          </a:p>
          <a:p>
            <a:pPr indent="-280800" eaLnBrk="1" hangingPunct="1">
              <a:spcBef>
                <a:spcPts val="0"/>
              </a:spcBef>
              <a:buFont typeface="Wingdings 2" charset="0"/>
              <a:buNone/>
              <a:defRPr/>
            </a:pPr>
            <a:endParaRPr lang="en-CA" sz="2400" dirty="0">
              <a:latin typeface="Helvetica" charset="0"/>
              <a:cs typeface="Helvetica" charset="0"/>
            </a:endParaRPr>
          </a:p>
          <a:p>
            <a:pPr indent="-280800"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r>
              <a:rPr lang="en-CA" sz="2000" dirty="0">
                <a:latin typeface="Helvetica" charset="0"/>
                <a:cs typeface="Helvetica" charset="0"/>
              </a:rPr>
              <a:t>Peer relationships are changing; support </a:t>
            </a:r>
            <a:r>
              <a:rPr lang="en-CA" sz="2000" dirty="0" smtClean="0">
                <a:latin typeface="Helvetica" charset="0"/>
                <a:cs typeface="Helvetica" charset="0"/>
              </a:rPr>
              <a:t>may be </a:t>
            </a:r>
            <a:r>
              <a:rPr lang="en-CA" sz="2000" dirty="0">
                <a:latin typeface="Helvetica" charset="0"/>
                <a:cs typeface="Helvetica" charset="0"/>
              </a:rPr>
              <a:t>low</a:t>
            </a:r>
            <a:r>
              <a:rPr lang="en-CA" sz="2000" dirty="0" smtClean="0">
                <a:latin typeface="Helvetica" charset="0"/>
                <a:cs typeface="Helvetica" charset="0"/>
              </a:rPr>
              <a:t>.</a:t>
            </a:r>
            <a:br>
              <a:rPr lang="en-CA" sz="2000" dirty="0" smtClean="0">
                <a:latin typeface="Helvetica" charset="0"/>
                <a:cs typeface="Helvetica" charset="0"/>
              </a:rPr>
            </a:br>
            <a:endParaRPr lang="en-CA" sz="2000" dirty="0">
              <a:latin typeface="Helvetica" charset="0"/>
              <a:cs typeface="Helvetica" charset="0"/>
            </a:endParaRPr>
          </a:p>
          <a:p>
            <a:pPr indent="-280800"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r>
              <a:rPr lang="en-CA" sz="2000" dirty="0">
                <a:latin typeface="Helvetica" charset="0"/>
                <a:cs typeface="Helvetica" charset="0"/>
              </a:rPr>
              <a:t>She may have had mood problems before </a:t>
            </a:r>
            <a:r>
              <a:rPr lang="en-CA" sz="2000" dirty="0" smtClean="0">
                <a:latin typeface="Helvetica" charset="0"/>
                <a:cs typeface="Helvetica" charset="0"/>
              </a:rPr>
              <a:t>as she </a:t>
            </a:r>
            <a:r>
              <a:rPr lang="en-CA" sz="2000" dirty="0">
                <a:latin typeface="Helvetica" charset="0"/>
                <a:cs typeface="Helvetica" charset="0"/>
              </a:rPr>
              <a:t>thinks hormones are making them ‘worse’</a:t>
            </a:r>
            <a:r>
              <a:rPr lang="en-CA" sz="2000" dirty="0" smtClean="0">
                <a:latin typeface="Helvetica" charset="0"/>
                <a:cs typeface="Helvetica" charset="0"/>
              </a:rPr>
              <a:t>.</a:t>
            </a:r>
            <a:br>
              <a:rPr lang="en-CA" sz="2000" dirty="0" smtClean="0">
                <a:latin typeface="Helvetica" charset="0"/>
                <a:cs typeface="Helvetica" charset="0"/>
              </a:rPr>
            </a:br>
            <a:endParaRPr lang="en-CA" sz="2000" dirty="0">
              <a:latin typeface="Helvetica" charset="0"/>
              <a:cs typeface="Helvetica" charset="0"/>
            </a:endParaRPr>
          </a:p>
          <a:p>
            <a:pPr indent="-280800" eaLnBrk="1" hangingPunct="1">
              <a:spcBef>
                <a:spcPts val="0"/>
              </a:spcBef>
              <a:buFont typeface="Wingdings 2" charset="0"/>
              <a:buAutoNum type="arabicPeriod"/>
              <a:defRPr/>
            </a:pPr>
            <a:r>
              <a:rPr lang="en-CA" sz="2000" dirty="0">
                <a:latin typeface="Helvetica" charset="0"/>
                <a:cs typeface="Helvetica" charset="0"/>
              </a:rPr>
              <a:t>Possible previous substance use </a:t>
            </a:r>
            <a:r>
              <a:rPr lang="en-CA" sz="2000" dirty="0" smtClean="0">
                <a:latin typeface="Helvetica" charset="0"/>
                <a:cs typeface="Helvetica" charset="0"/>
              </a:rPr>
              <a:t>when</a:t>
            </a:r>
            <a:br>
              <a:rPr lang="en-CA" sz="2000" dirty="0" smtClean="0">
                <a:latin typeface="Helvetica" charset="0"/>
                <a:cs typeface="Helvetica" charset="0"/>
              </a:rPr>
            </a:br>
            <a:r>
              <a:rPr lang="ja-JP" altLang="en-US" sz="2000" dirty="0" smtClean="0">
                <a:latin typeface="Helvetica" charset="0"/>
                <a:cs typeface="Helvetica" charset="0"/>
              </a:rPr>
              <a:t>‘</a:t>
            </a:r>
            <a:r>
              <a:rPr lang="en-US" altLang="ja-JP" sz="2000" dirty="0">
                <a:latin typeface="Helvetica" charset="0"/>
                <a:cs typeface="Helvetica" charset="0"/>
              </a:rPr>
              <a:t>partying</a:t>
            </a:r>
            <a:r>
              <a:rPr lang="ja-JP" altLang="en-US" sz="2000" dirty="0">
                <a:latin typeface="Helvetica" charset="0"/>
                <a:cs typeface="Helvetica" charset="0"/>
              </a:rPr>
              <a:t>’</a:t>
            </a:r>
            <a:r>
              <a:rPr lang="en-US" altLang="ja-JP" sz="2000" dirty="0">
                <a:latin typeface="Helvetica" charset="0"/>
                <a:cs typeface="Helvetica" charset="0"/>
              </a:rPr>
              <a:t> as a coping behavior.</a:t>
            </a:r>
            <a:endParaRPr lang="en-CA" sz="2000" dirty="0">
              <a:latin typeface="Helvetica" charset="0"/>
              <a:cs typeface="Helvetica" charset="0"/>
            </a:endParaRPr>
          </a:p>
        </p:txBody>
      </p:sp>
      <p:pic>
        <p:nvPicPr>
          <p:cNvPr id="20483" name="Picture 1" descr="shutterstock_9450075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99" y="3886629"/>
            <a:ext cx="1352258" cy="23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24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1140070" y="1693664"/>
            <a:ext cx="7272338" cy="4897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What would you like to know more about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CA" sz="2400" dirty="0">
                <a:latin typeface="Helvetica Light" charset="0"/>
                <a:cs typeface="Helvetica Light" charset="0"/>
              </a:rPr>
              <a:t>with this Mom?</a:t>
            </a:r>
          </a:p>
          <a:p>
            <a:pPr eaLnBrk="1" hangingPunct="1">
              <a:buFont typeface="Wingdings 2" charset="0"/>
              <a:buNone/>
            </a:pPr>
            <a:endParaRPr lang="en-CA" sz="24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200" dirty="0">
                <a:latin typeface="Helvetica" charset="0"/>
                <a:cs typeface="Helvetica" charset="0"/>
              </a:rPr>
              <a:t>1.</a:t>
            </a:r>
          </a:p>
          <a:p>
            <a:pPr eaLnBrk="1" hangingPunct="1">
              <a:buFont typeface="Wingdings 2" charset="0"/>
              <a:buNone/>
            </a:pPr>
            <a:endParaRPr lang="en-CA" sz="22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200" dirty="0">
                <a:latin typeface="Helvetica" charset="0"/>
                <a:cs typeface="Helvetica" charset="0"/>
              </a:rPr>
              <a:t>2.</a:t>
            </a:r>
          </a:p>
          <a:p>
            <a:pPr eaLnBrk="1" hangingPunct="1">
              <a:buFont typeface="Wingdings 2" charset="0"/>
              <a:buNone/>
            </a:pPr>
            <a:endParaRPr lang="en-CA" sz="2200" dirty="0">
              <a:latin typeface="Helvetica" charset="0"/>
              <a:cs typeface="Helvetic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CA" sz="2200" dirty="0">
                <a:latin typeface="Helvetica" charset="0"/>
                <a:cs typeface="Helvetica" charset="0"/>
              </a:rPr>
              <a:t>3.</a:t>
            </a:r>
            <a:endParaRPr lang="en-US" sz="2200" dirty="0">
              <a:latin typeface="Helvetica" charset="0"/>
              <a:cs typeface="Helvetica" charset="0"/>
            </a:endParaRPr>
          </a:p>
        </p:txBody>
      </p:sp>
      <p:pic>
        <p:nvPicPr>
          <p:cNvPr id="5" name="Picture 1" descr="Blo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0" y="5326698"/>
            <a:ext cx="2987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0070" y="260350"/>
            <a:ext cx="7670556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eet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ur</a:t>
            </a:r>
            <a:r>
              <a:rPr lang="en-CA" sz="54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CA" sz="66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M</a:t>
            </a:r>
            <a:r>
              <a:rPr lang="en-CA" sz="3200" b="1" dirty="0" smtClean="0">
                <a:solidFill>
                  <a:srgbClr val="CB0A23"/>
                </a:solidFill>
                <a:latin typeface="Century Gothic"/>
                <a:ea typeface="+mj-ea"/>
                <a:cs typeface="Century Gothic"/>
              </a:rPr>
              <a:t>om       </a:t>
            </a:r>
            <a:r>
              <a:rPr lang="en-CA" sz="6000" b="1" dirty="0" smtClean="0">
                <a:solidFill>
                  <a:srgbClr val="F2AD01"/>
                </a:solidFill>
                <a:latin typeface="Century Gothic"/>
                <a:ea typeface="+mj-ea"/>
                <a:cs typeface="Century Gothic"/>
              </a:rPr>
              <a:t>Lana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8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1318</Words>
  <Application>Microsoft Macintosh PowerPoint</Application>
  <PresentationFormat>On-screen Show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Meet our Mom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Dalhousie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InternationalPsychiatry</dc:creator>
  <cp:lastModifiedBy>InternationalPsychiatry</cp:lastModifiedBy>
  <cp:revision>26</cp:revision>
  <dcterms:created xsi:type="dcterms:W3CDTF">2013-07-27T01:38:15Z</dcterms:created>
  <dcterms:modified xsi:type="dcterms:W3CDTF">2013-09-27T06:18:09Z</dcterms:modified>
</cp:coreProperties>
</file>