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87"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4" r:id="rId25"/>
    <p:sldId id="311" r:id="rId26"/>
    <p:sldId id="312" r:id="rId27"/>
    <p:sldId id="31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BF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9" d="100"/>
          <a:sy n="99" d="100"/>
        </p:scale>
        <p:origin x="-1080" y="-2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1A0D-562F-8C47-ACEB-F03CF9489E92}" type="datetimeFigureOut">
              <a:rPr lang="en-US" smtClean="0"/>
              <a:t>13-10-17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F1BAA-B7A5-B44E-9C2D-CBAD2DAAE519}" type="slidenum">
              <a:rPr lang="en-US" smtClean="0"/>
              <a:t>‹#›</a:t>
            </a:fld>
            <a:endParaRPr lang="en-US"/>
          </a:p>
        </p:txBody>
      </p:sp>
    </p:spTree>
    <p:extLst>
      <p:ext uri="{BB962C8B-B14F-4D97-AF65-F5344CB8AC3E}">
        <p14:creationId xmlns:p14="http://schemas.microsoft.com/office/powerpoint/2010/main" val="24825309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8E7648-7731-4646-9E9E-0F80AA17EC51}"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10</a:t>
            </a:fld>
            <a:endParaRPr lang="en-US"/>
          </a:p>
        </p:txBody>
      </p:sp>
    </p:spTree>
    <p:extLst>
      <p:ext uri="{BB962C8B-B14F-4D97-AF65-F5344CB8AC3E}">
        <p14:creationId xmlns:p14="http://schemas.microsoft.com/office/powerpoint/2010/main" val="2498132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11</a:t>
            </a:fld>
            <a:endParaRPr lang="en-US"/>
          </a:p>
        </p:txBody>
      </p:sp>
    </p:spTree>
    <p:extLst>
      <p:ext uri="{BB962C8B-B14F-4D97-AF65-F5344CB8AC3E}">
        <p14:creationId xmlns:p14="http://schemas.microsoft.com/office/powerpoint/2010/main" val="4009680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12</a:t>
            </a:fld>
            <a:endParaRPr lang="en-US"/>
          </a:p>
        </p:txBody>
      </p:sp>
    </p:spTree>
    <p:extLst>
      <p:ext uri="{BB962C8B-B14F-4D97-AF65-F5344CB8AC3E}">
        <p14:creationId xmlns:p14="http://schemas.microsoft.com/office/powerpoint/2010/main" val="3936494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13</a:t>
            </a:fld>
            <a:endParaRPr lang="en-US"/>
          </a:p>
        </p:txBody>
      </p:sp>
    </p:spTree>
    <p:extLst>
      <p:ext uri="{BB962C8B-B14F-4D97-AF65-F5344CB8AC3E}">
        <p14:creationId xmlns:p14="http://schemas.microsoft.com/office/powerpoint/2010/main" val="571010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14</a:t>
            </a:fld>
            <a:endParaRPr lang="en-US"/>
          </a:p>
        </p:txBody>
      </p:sp>
    </p:spTree>
    <p:extLst>
      <p:ext uri="{BB962C8B-B14F-4D97-AF65-F5344CB8AC3E}">
        <p14:creationId xmlns:p14="http://schemas.microsoft.com/office/powerpoint/2010/main" val="4235920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15</a:t>
            </a:fld>
            <a:endParaRPr lang="en-US"/>
          </a:p>
        </p:txBody>
      </p:sp>
    </p:spTree>
    <p:extLst>
      <p:ext uri="{BB962C8B-B14F-4D97-AF65-F5344CB8AC3E}">
        <p14:creationId xmlns:p14="http://schemas.microsoft.com/office/powerpoint/2010/main" val="1566534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16</a:t>
            </a:fld>
            <a:endParaRPr lang="en-US"/>
          </a:p>
        </p:txBody>
      </p:sp>
    </p:spTree>
    <p:extLst>
      <p:ext uri="{BB962C8B-B14F-4D97-AF65-F5344CB8AC3E}">
        <p14:creationId xmlns:p14="http://schemas.microsoft.com/office/powerpoint/2010/main" val="482913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17</a:t>
            </a:fld>
            <a:endParaRPr lang="en-US"/>
          </a:p>
        </p:txBody>
      </p:sp>
    </p:spTree>
    <p:extLst>
      <p:ext uri="{BB962C8B-B14F-4D97-AF65-F5344CB8AC3E}">
        <p14:creationId xmlns:p14="http://schemas.microsoft.com/office/powerpoint/2010/main" val="2894200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18</a:t>
            </a:fld>
            <a:endParaRPr lang="en-US"/>
          </a:p>
        </p:txBody>
      </p:sp>
    </p:spTree>
    <p:extLst>
      <p:ext uri="{BB962C8B-B14F-4D97-AF65-F5344CB8AC3E}">
        <p14:creationId xmlns:p14="http://schemas.microsoft.com/office/powerpoint/2010/main" val="1182952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19</a:t>
            </a:fld>
            <a:endParaRPr lang="en-US"/>
          </a:p>
        </p:txBody>
      </p:sp>
    </p:spTree>
    <p:extLst>
      <p:ext uri="{BB962C8B-B14F-4D97-AF65-F5344CB8AC3E}">
        <p14:creationId xmlns:p14="http://schemas.microsoft.com/office/powerpoint/2010/main" val="1209026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2</a:t>
            </a:fld>
            <a:endParaRPr lang="en-US"/>
          </a:p>
        </p:txBody>
      </p:sp>
    </p:spTree>
    <p:extLst>
      <p:ext uri="{BB962C8B-B14F-4D97-AF65-F5344CB8AC3E}">
        <p14:creationId xmlns:p14="http://schemas.microsoft.com/office/powerpoint/2010/main" val="2680434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20</a:t>
            </a:fld>
            <a:endParaRPr lang="en-US"/>
          </a:p>
        </p:txBody>
      </p:sp>
    </p:spTree>
    <p:extLst>
      <p:ext uri="{BB962C8B-B14F-4D97-AF65-F5344CB8AC3E}">
        <p14:creationId xmlns:p14="http://schemas.microsoft.com/office/powerpoint/2010/main" val="1400283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21</a:t>
            </a:fld>
            <a:endParaRPr lang="en-US"/>
          </a:p>
        </p:txBody>
      </p:sp>
    </p:spTree>
    <p:extLst>
      <p:ext uri="{BB962C8B-B14F-4D97-AF65-F5344CB8AC3E}">
        <p14:creationId xmlns:p14="http://schemas.microsoft.com/office/powerpoint/2010/main" val="4004530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22</a:t>
            </a:fld>
            <a:endParaRPr lang="en-US"/>
          </a:p>
        </p:txBody>
      </p:sp>
    </p:spTree>
    <p:extLst>
      <p:ext uri="{BB962C8B-B14F-4D97-AF65-F5344CB8AC3E}">
        <p14:creationId xmlns:p14="http://schemas.microsoft.com/office/powerpoint/2010/main" val="3373338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23</a:t>
            </a:fld>
            <a:endParaRPr lang="en-US"/>
          </a:p>
        </p:txBody>
      </p:sp>
    </p:spTree>
    <p:extLst>
      <p:ext uri="{BB962C8B-B14F-4D97-AF65-F5344CB8AC3E}">
        <p14:creationId xmlns:p14="http://schemas.microsoft.com/office/powerpoint/2010/main" val="210824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24</a:t>
            </a:fld>
            <a:endParaRPr lang="en-US"/>
          </a:p>
        </p:txBody>
      </p:sp>
    </p:spTree>
    <p:extLst>
      <p:ext uri="{BB962C8B-B14F-4D97-AF65-F5344CB8AC3E}">
        <p14:creationId xmlns:p14="http://schemas.microsoft.com/office/powerpoint/2010/main" val="833051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25</a:t>
            </a:fld>
            <a:endParaRPr lang="en-US"/>
          </a:p>
        </p:txBody>
      </p:sp>
    </p:spTree>
    <p:extLst>
      <p:ext uri="{BB962C8B-B14F-4D97-AF65-F5344CB8AC3E}">
        <p14:creationId xmlns:p14="http://schemas.microsoft.com/office/powerpoint/2010/main" val="3999220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26</a:t>
            </a:fld>
            <a:endParaRPr lang="en-US"/>
          </a:p>
        </p:txBody>
      </p:sp>
    </p:spTree>
    <p:extLst>
      <p:ext uri="{BB962C8B-B14F-4D97-AF65-F5344CB8AC3E}">
        <p14:creationId xmlns:p14="http://schemas.microsoft.com/office/powerpoint/2010/main" val="1601259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27</a:t>
            </a:fld>
            <a:endParaRPr lang="en-US"/>
          </a:p>
        </p:txBody>
      </p:sp>
    </p:spTree>
    <p:extLst>
      <p:ext uri="{BB962C8B-B14F-4D97-AF65-F5344CB8AC3E}">
        <p14:creationId xmlns:p14="http://schemas.microsoft.com/office/powerpoint/2010/main" val="356654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3</a:t>
            </a:fld>
            <a:endParaRPr lang="en-US"/>
          </a:p>
        </p:txBody>
      </p:sp>
    </p:spTree>
    <p:extLst>
      <p:ext uri="{BB962C8B-B14F-4D97-AF65-F5344CB8AC3E}">
        <p14:creationId xmlns:p14="http://schemas.microsoft.com/office/powerpoint/2010/main" val="363094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4</a:t>
            </a:fld>
            <a:endParaRPr lang="en-US"/>
          </a:p>
        </p:txBody>
      </p:sp>
    </p:spTree>
    <p:extLst>
      <p:ext uri="{BB962C8B-B14F-4D97-AF65-F5344CB8AC3E}">
        <p14:creationId xmlns:p14="http://schemas.microsoft.com/office/powerpoint/2010/main" val="325145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5</a:t>
            </a:fld>
            <a:endParaRPr lang="en-US"/>
          </a:p>
        </p:txBody>
      </p:sp>
    </p:spTree>
    <p:extLst>
      <p:ext uri="{BB962C8B-B14F-4D97-AF65-F5344CB8AC3E}">
        <p14:creationId xmlns:p14="http://schemas.microsoft.com/office/powerpoint/2010/main" val="2187394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6</a:t>
            </a:fld>
            <a:endParaRPr lang="en-US"/>
          </a:p>
        </p:txBody>
      </p:sp>
    </p:spTree>
    <p:extLst>
      <p:ext uri="{BB962C8B-B14F-4D97-AF65-F5344CB8AC3E}">
        <p14:creationId xmlns:p14="http://schemas.microsoft.com/office/powerpoint/2010/main" val="2319482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7</a:t>
            </a:fld>
            <a:endParaRPr lang="en-US"/>
          </a:p>
        </p:txBody>
      </p:sp>
    </p:spTree>
    <p:extLst>
      <p:ext uri="{BB962C8B-B14F-4D97-AF65-F5344CB8AC3E}">
        <p14:creationId xmlns:p14="http://schemas.microsoft.com/office/powerpoint/2010/main" val="116105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8</a:t>
            </a:fld>
            <a:endParaRPr lang="en-US"/>
          </a:p>
        </p:txBody>
      </p:sp>
    </p:spTree>
    <p:extLst>
      <p:ext uri="{BB962C8B-B14F-4D97-AF65-F5344CB8AC3E}">
        <p14:creationId xmlns:p14="http://schemas.microsoft.com/office/powerpoint/2010/main" val="2790408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F1BAA-B7A5-B44E-9C2D-CBAD2DAAE519}" type="slidenum">
              <a:rPr lang="en-US" smtClean="0"/>
              <a:t>9</a:t>
            </a:fld>
            <a:endParaRPr lang="en-US"/>
          </a:p>
        </p:txBody>
      </p:sp>
    </p:spTree>
    <p:extLst>
      <p:ext uri="{BB962C8B-B14F-4D97-AF65-F5344CB8AC3E}">
        <p14:creationId xmlns:p14="http://schemas.microsoft.com/office/powerpoint/2010/main" val="634969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3D66440-8AA9-8449-B866-232B07EF082F}" type="datetimeFigureOut">
              <a:rPr lang="en-US" smtClean="0"/>
              <a:t>13-10-17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FF406-8705-FD42-8FE5-707E322365E0}" type="slidenum">
              <a:rPr lang="en-US" smtClean="0"/>
              <a:t>‹#›</a:t>
            </a:fld>
            <a:endParaRPr lang="en-US"/>
          </a:p>
        </p:txBody>
      </p:sp>
    </p:spTree>
    <p:extLst>
      <p:ext uri="{BB962C8B-B14F-4D97-AF65-F5344CB8AC3E}">
        <p14:creationId xmlns:p14="http://schemas.microsoft.com/office/powerpoint/2010/main" val="2197655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3D66440-8AA9-8449-B866-232B07EF082F}" type="datetimeFigureOut">
              <a:rPr lang="en-US" smtClean="0"/>
              <a:t>13-10-17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FF406-8705-FD42-8FE5-707E322365E0}" type="slidenum">
              <a:rPr lang="en-US" smtClean="0"/>
              <a:t>‹#›</a:t>
            </a:fld>
            <a:endParaRPr lang="en-US"/>
          </a:p>
        </p:txBody>
      </p:sp>
    </p:spTree>
    <p:extLst>
      <p:ext uri="{BB962C8B-B14F-4D97-AF65-F5344CB8AC3E}">
        <p14:creationId xmlns:p14="http://schemas.microsoft.com/office/powerpoint/2010/main" val="1402212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3D66440-8AA9-8449-B866-232B07EF082F}" type="datetimeFigureOut">
              <a:rPr lang="en-US" smtClean="0"/>
              <a:t>13-10-17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FF406-8705-FD42-8FE5-707E322365E0}" type="slidenum">
              <a:rPr lang="en-US" smtClean="0"/>
              <a:t>‹#›</a:t>
            </a:fld>
            <a:endParaRPr lang="en-US"/>
          </a:p>
        </p:txBody>
      </p:sp>
    </p:spTree>
    <p:extLst>
      <p:ext uri="{BB962C8B-B14F-4D97-AF65-F5344CB8AC3E}">
        <p14:creationId xmlns:p14="http://schemas.microsoft.com/office/powerpoint/2010/main" val="3560463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a:prstGeom prst="rect">
            <a:avLst/>
          </a:prstGeo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A605A1-DDCC-E247-8DAC-BDAD5F9661C3}" type="datetimeFigureOut">
              <a:rPr lang="en-US"/>
              <a:pPr/>
              <a:t>13-10-17</a:t>
            </a:fld>
            <a:endParaRPr lang="en-US"/>
          </a:p>
        </p:txBody>
      </p:sp>
      <p:sp>
        <p:nvSpPr>
          <p:cNvPr id="5" name="Footer Placeholder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29FBA5B-012E-654F-9DE3-E2E8DF02C83C}" type="slidenum">
              <a:rPr lang="en-US"/>
              <a:pPr/>
              <a:t>‹#›</a:t>
            </a:fld>
            <a:endParaRPr lang="en-US"/>
          </a:p>
        </p:txBody>
      </p:sp>
    </p:spTree>
    <p:extLst>
      <p:ext uri="{BB962C8B-B14F-4D97-AF65-F5344CB8AC3E}">
        <p14:creationId xmlns:p14="http://schemas.microsoft.com/office/powerpoint/2010/main" val="414522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3D66440-8AA9-8449-B866-232B07EF082F}" type="datetimeFigureOut">
              <a:rPr lang="en-US" smtClean="0"/>
              <a:t>13-10-17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FF406-8705-FD42-8FE5-707E322365E0}" type="slidenum">
              <a:rPr lang="en-US" smtClean="0"/>
              <a:t>‹#›</a:t>
            </a:fld>
            <a:endParaRPr lang="en-US"/>
          </a:p>
        </p:txBody>
      </p:sp>
    </p:spTree>
    <p:extLst>
      <p:ext uri="{BB962C8B-B14F-4D97-AF65-F5344CB8AC3E}">
        <p14:creationId xmlns:p14="http://schemas.microsoft.com/office/powerpoint/2010/main" val="540920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3D66440-8AA9-8449-B866-232B07EF082F}" type="datetimeFigureOut">
              <a:rPr lang="en-US" smtClean="0"/>
              <a:t>13-10-17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FF406-8705-FD42-8FE5-707E322365E0}" type="slidenum">
              <a:rPr lang="en-US" smtClean="0"/>
              <a:t>‹#›</a:t>
            </a:fld>
            <a:endParaRPr lang="en-US"/>
          </a:p>
        </p:txBody>
      </p:sp>
    </p:spTree>
    <p:extLst>
      <p:ext uri="{BB962C8B-B14F-4D97-AF65-F5344CB8AC3E}">
        <p14:creationId xmlns:p14="http://schemas.microsoft.com/office/powerpoint/2010/main" val="55750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3D66440-8AA9-8449-B866-232B07EF082F}" type="datetimeFigureOut">
              <a:rPr lang="en-US" smtClean="0"/>
              <a:t>13-10-17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FF406-8705-FD42-8FE5-707E322365E0}" type="slidenum">
              <a:rPr lang="en-US" smtClean="0"/>
              <a:t>‹#›</a:t>
            </a:fld>
            <a:endParaRPr lang="en-US"/>
          </a:p>
        </p:txBody>
      </p:sp>
    </p:spTree>
    <p:extLst>
      <p:ext uri="{BB962C8B-B14F-4D97-AF65-F5344CB8AC3E}">
        <p14:creationId xmlns:p14="http://schemas.microsoft.com/office/powerpoint/2010/main" val="302415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3D66440-8AA9-8449-B866-232B07EF082F}" type="datetimeFigureOut">
              <a:rPr lang="en-US" smtClean="0"/>
              <a:t>13-10-17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1FF406-8705-FD42-8FE5-707E322365E0}" type="slidenum">
              <a:rPr lang="en-US" smtClean="0"/>
              <a:t>‹#›</a:t>
            </a:fld>
            <a:endParaRPr lang="en-US"/>
          </a:p>
        </p:txBody>
      </p:sp>
    </p:spTree>
    <p:extLst>
      <p:ext uri="{BB962C8B-B14F-4D97-AF65-F5344CB8AC3E}">
        <p14:creationId xmlns:p14="http://schemas.microsoft.com/office/powerpoint/2010/main" val="333039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3D66440-8AA9-8449-B866-232B07EF082F}" type="datetimeFigureOut">
              <a:rPr lang="en-US" smtClean="0"/>
              <a:t>13-10-17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1FF406-8705-FD42-8FE5-707E322365E0}" type="slidenum">
              <a:rPr lang="en-US" smtClean="0"/>
              <a:t>‹#›</a:t>
            </a:fld>
            <a:endParaRPr lang="en-US"/>
          </a:p>
        </p:txBody>
      </p:sp>
    </p:spTree>
    <p:extLst>
      <p:ext uri="{BB962C8B-B14F-4D97-AF65-F5344CB8AC3E}">
        <p14:creationId xmlns:p14="http://schemas.microsoft.com/office/powerpoint/2010/main" val="219840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66440-8AA9-8449-B866-232B07EF082F}" type="datetimeFigureOut">
              <a:rPr lang="en-US" smtClean="0"/>
              <a:t>13-10-17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1FF406-8705-FD42-8FE5-707E322365E0}" type="slidenum">
              <a:rPr lang="en-US" smtClean="0"/>
              <a:t>‹#›</a:t>
            </a:fld>
            <a:endParaRPr lang="en-US"/>
          </a:p>
        </p:txBody>
      </p:sp>
    </p:spTree>
    <p:extLst>
      <p:ext uri="{BB962C8B-B14F-4D97-AF65-F5344CB8AC3E}">
        <p14:creationId xmlns:p14="http://schemas.microsoft.com/office/powerpoint/2010/main" val="3651253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3D66440-8AA9-8449-B866-232B07EF082F}" type="datetimeFigureOut">
              <a:rPr lang="en-US" smtClean="0"/>
              <a:t>13-10-17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FF406-8705-FD42-8FE5-707E322365E0}" type="slidenum">
              <a:rPr lang="en-US" smtClean="0"/>
              <a:t>‹#›</a:t>
            </a:fld>
            <a:endParaRPr lang="en-US"/>
          </a:p>
        </p:txBody>
      </p:sp>
    </p:spTree>
    <p:extLst>
      <p:ext uri="{BB962C8B-B14F-4D97-AF65-F5344CB8AC3E}">
        <p14:creationId xmlns:p14="http://schemas.microsoft.com/office/powerpoint/2010/main" val="385528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3D66440-8AA9-8449-B866-232B07EF082F}" type="datetimeFigureOut">
              <a:rPr lang="en-US" smtClean="0"/>
              <a:t>13-10-17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FF406-8705-FD42-8FE5-707E322365E0}" type="slidenum">
              <a:rPr lang="en-US" smtClean="0"/>
              <a:t>‹#›</a:t>
            </a:fld>
            <a:endParaRPr lang="en-US"/>
          </a:p>
        </p:txBody>
      </p:sp>
    </p:spTree>
    <p:extLst>
      <p:ext uri="{BB962C8B-B14F-4D97-AF65-F5344CB8AC3E}">
        <p14:creationId xmlns:p14="http://schemas.microsoft.com/office/powerpoint/2010/main" val="14031571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0000"/>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66440-8AA9-8449-B866-232B07EF082F}" type="datetimeFigureOut">
              <a:rPr lang="en-US" smtClean="0"/>
              <a:t>13-10-17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FF406-8705-FD42-8FE5-707E322365E0}" type="slidenum">
              <a:rPr lang="en-US" smtClean="0"/>
              <a:t>‹#›</a:t>
            </a:fld>
            <a:endParaRPr lang="en-US"/>
          </a:p>
        </p:txBody>
      </p:sp>
    </p:spTree>
    <p:extLst>
      <p:ext uri="{BB962C8B-B14F-4D97-AF65-F5344CB8AC3E}">
        <p14:creationId xmlns:p14="http://schemas.microsoft.com/office/powerpoint/2010/main" val="3836549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rgbClr val="632523"/>
          </a:solidFill>
          <a:latin typeface="Arial Rounded MT Bold"/>
          <a:ea typeface="+mj-ea"/>
          <a:cs typeface="Arial Rounded MT Bold"/>
        </a:defRPr>
      </a:lvl1pPr>
    </p:titleStyle>
    <p:bodyStyle>
      <a:lvl1pPr marL="342900" indent="-342900" algn="l" defTabSz="457200" rtl="0" eaLnBrk="1" latinLnBrk="0" hangingPunct="1">
        <a:spcBef>
          <a:spcPct val="20000"/>
        </a:spcBef>
        <a:buFont typeface="Arial"/>
        <a:buChar char="•"/>
        <a:defRPr sz="3200" kern="1200">
          <a:solidFill>
            <a:schemeClr val="tx2">
              <a:lumMod val="50000"/>
            </a:schemeClr>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2">
              <a:lumMod val="50000"/>
            </a:schemeClr>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2">
              <a:lumMod val="50000"/>
            </a:schemeClr>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2">
              <a:lumMod val="50000"/>
            </a:schemeClr>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2">
              <a:lumMod val="50000"/>
            </a:schemeClr>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www.motherisk.org/" TargetMode="External"/><Relationship Id="rId4" Type="http://schemas.openxmlformats.org/officeDocument/2006/relationships/image" Target="../media/image21.emf"/><Relationship Id="rId5"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ubtitle 2"/>
          <p:cNvSpPr>
            <a:spLocks noGrp="1"/>
          </p:cNvSpPr>
          <p:nvPr>
            <p:ph type="subTitle" idx="1"/>
          </p:nvPr>
        </p:nvSpPr>
        <p:spPr>
          <a:xfrm>
            <a:off x="900113" y="4366253"/>
            <a:ext cx="7407275" cy="4171950"/>
          </a:xfrm>
        </p:spPr>
        <p:txBody>
          <a:bodyPr/>
          <a:lstStyle/>
          <a:p>
            <a:pPr marL="26988" eaLnBrk="1" hangingPunct="1"/>
            <a:r>
              <a:rPr lang="en-CA" sz="2000" b="1" dirty="0" err="1" smtClean="0">
                <a:solidFill>
                  <a:srgbClr val="FF0000"/>
                </a:solidFill>
                <a:latin typeface="Geneva" charset="0"/>
              </a:rPr>
              <a:t>MoM</a:t>
            </a:r>
            <a:r>
              <a:rPr lang="en-CA" sz="2000" b="1" dirty="0" smtClean="0">
                <a:solidFill>
                  <a:srgbClr val="632523"/>
                </a:solidFill>
                <a:latin typeface="Geneva" charset="0"/>
              </a:rPr>
              <a:t> is a </a:t>
            </a:r>
            <a:r>
              <a:rPr lang="en-CA" sz="2000" b="1" dirty="0">
                <a:solidFill>
                  <a:srgbClr val="632523"/>
                </a:solidFill>
                <a:latin typeface="Geneva" charset="0"/>
              </a:rPr>
              <a:t>Mothers’ Mental Health Toolkit </a:t>
            </a:r>
            <a:endParaRPr lang="en-CA" sz="2000" b="1" dirty="0" smtClean="0">
              <a:solidFill>
                <a:srgbClr val="632523"/>
              </a:solidFill>
              <a:latin typeface="Geneva" charset="0"/>
            </a:endParaRPr>
          </a:p>
          <a:p>
            <a:pPr marL="26988" eaLnBrk="1" hangingPunct="1"/>
            <a:r>
              <a:rPr lang="en-CA" sz="2000" b="1" dirty="0" smtClean="0">
                <a:solidFill>
                  <a:srgbClr val="632523"/>
                </a:solidFill>
                <a:latin typeface="Geneva" charset="0"/>
              </a:rPr>
              <a:t>Project Learning </a:t>
            </a:r>
            <a:r>
              <a:rPr lang="en-CA" sz="2000" b="1" dirty="0">
                <a:solidFill>
                  <a:srgbClr val="632523"/>
                </a:solidFill>
                <a:latin typeface="Geneva" charset="0"/>
              </a:rPr>
              <a:t>Video</a:t>
            </a:r>
          </a:p>
          <a:p>
            <a:pPr marL="26988" eaLnBrk="1" hangingPunct="1"/>
            <a:r>
              <a:rPr lang="en-CA" sz="2000" dirty="0">
                <a:solidFill>
                  <a:srgbClr val="632523"/>
                </a:solidFill>
                <a:latin typeface="Geneva" charset="0"/>
              </a:rPr>
              <a:t>with Dr. Joanne MacDonald</a:t>
            </a:r>
          </a:p>
          <a:p>
            <a:pPr marL="26988" eaLnBrk="1" hangingPunct="1"/>
            <a:r>
              <a:rPr lang="en-CA" sz="2000" dirty="0">
                <a:solidFill>
                  <a:srgbClr val="632523"/>
                </a:solidFill>
                <a:latin typeface="Geneva" charset="0"/>
              </a:rPr>
              <a:t>        </a:t>
            </a:r>
            <a:r>
              <a:rPr lang="en-CA" sz="1600" dirty="0">
                <a:solidFill>
                  <a:srgbClr val="632523"/>
                </a:solidFill>
                <a:latin typeface="Geneva" charset="0"/>
              </a:rPr>
              <a:t>Reproductive Mental Health Service</a:t>
            </a:r>
          </a:p>
          <a:p>
            <a:pPr marL="26988" eaLnBrk="1" hangingPunct="1"/>
            <a:r>
              <a:rPr lang="en-CA" sz="1600" dirty="0">
                <a:solidFill>
                  <a:srgbClr val="632523"/>
                </a:solidFill>
                <a:latin typeface="Geneva" charset="0"/>
              </a:rPr>
              <a:t>        IWK Health Centre</a:t>
            </a:r>
          </a:p>
          <a:p>
            <a:pPr marL="26988" eaLnBrk="1" hangingPunct="1"/>
            <a:r>
              <a:rPr lang="en-CA" sz="1600" dirty="0">
                <a:solidFill>
                  <a:srgbClr val="632523"/>
                </a:solidFill>
                <a:latin typeface="Geneva" charset="0"/>
              </a:rPr>
              <a:t>        Halifax, NS</a:t>
            </a:r>
          </a:p>
        </p:txBody>
      </p:sp>
      <p:sp>
        <p:nvSpPr>
          <p:cNvPr id="2" name="Title 1"/>
          <p:cNvSpPr>
            <a:spLocks noGrp="1"/>
          </p:cNvSpPr>
          <p:nvPr>
            <p:ph type="ctrTitle"/>
          </p:nvPr>
        </p:nvSpPr>
        <p:spPr>
          <a:xfrm>
            <a:off x="900113" y="2272685"/>
            <a:ext cx="7772400" cy="1470025"/>
          </a:xfrm>
        </p:spPr>
        <p:txBody>
          <a:bodyPr>
            <a:noAutofit/>
          </a:bodyPr>
          <a:lstStyle/>
          <a:p>
            <a:r>
              <a:rPr lang="en-CA" sz="6600" b="1" dirty="0">
                <a:solidFill>
                  <a:srgbClr val="CB0A23"/>
                </a:solidFill>
                <a:latin typeface="Century Gothic"/>
                <a:cs typeface="Century Gothic"/>
              </a:rPr>
              <a:t>Meet our Mom </a:t>
            </a:r>
            <a:endParaRPr lang="en-US" sz="3200" b="1" dirty="0"/>
          </a:p>
        </p:txBody>
      </p:sp>
      <p:sp>
        <p:nvSpPr>
          <p:cNvPr id="3" name="TextBox 2"/>
          <p:cNvSpPr txBox="1"/>
          <p:nvPr/>
        </p:nvSpPr>
        <p:spPr>
          <a:xfrm>
            <a:off x="1659593" y="767404"/>
            <a:ext cx="6277593" cy="1231106"/>
          </a:xfrm>
          <a:prstGeom prst="rect">
            <a:avLst/>
          </a:prstGeom>
          <a:noFill/>
        </p:spPr>
        <p:txBody>
          <a:bodyPr wrap="square" rtlCol="0">
            <a:spAutoFit/>
          </a:bodyPr>
          <a:lstStyle/>
          <a:p>
            <a:pPr algn="ctr"/>
            <a:r>
              <a:rPr lang="en-CA" sz="2000" b="1" i="1" dirty="0">
                <a:latin typeface="Geneva"/>
                <a:cs typeface="Geneva"/>
              </a:rPr>
              <a:t>E</a:t>
            </a:r>
            <a:r>
              <a:rPr lang="en-CA" b="1" i="1" dirty="0">
                <a:latin typeface="Geneva"/>
                <a:cs typeface="Geneva"/>
              </a:rPr>
              <a:t>xplore the story of one Mom and how her experience demonstrates the role of community service providers in </a:t>
            </a:r>
            <a:r>
              <a:rPr lang="en-CA" b="1" i="1" dirty="0" smtClean="0">
                <a:latin typeface="Geneva"/>
                <a:cs typeface="Geneva"/>
              </a:rPr>
              <a:t>Mothers</a:t>
            </a:r>
            <a:r>
              <a:rPr lang="en-CA" b="1" i="1" dirty="0">
                <a:latin typeface="Geneva"/>
                <a:cs typeface="Geneva"/>
              </a:rPr>
              <a:t>’ </a:t>
            </a:r>
            <a:r>
              <a:rPr lang="en-CA" b="1" i="1" dirty="0" smtClean="0">
                <a:latin typeface="Geneva"/>
                <a:cs typeface="Geneva"/>
              </a:rPr>
              <a:t>Mental Health.</a:t>
            </a:r>
            <a:endParaRPr lang="en-CA" b="1" i="1" dirty="0">
              <a:latin typeface="Geneva"/>
              <a:cs typeface="Geneva"/>
            </a:endParaRPr>
          </a:p>
          <a:p>
            <a:pPr algn="ctr"/>
            <a:endParaRPr lang="en-US" b="1" i="1" dirty="0">
              <a:latin typeface="Geneva"/>
              <a:cs typeface="Geneva"/>
            </a:endParaRPr>
          </a:p>
        </p:txBody>
      </p:sp>
      <p:pic>
        <p:nvPicPr>
          <p:cNvPr id="8" name="Picture 1" descr="Blocks.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6940" y="3742710"/>
            <a:ext cx="4794907" cy="364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5423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80000"/>
              </a:lnSpc>
              <a:buFont typeface="Wingdings 2" charset="0"/>
              <a:buNone/>
            </a:pPr>
            <a:r>
              <a:rPr lang="en-CA" sz="3000" dirty="0">
                <a:latin typeface="Gill Sans MT" charset="0"/>
              </a:rPr>
              <a:t>The Toolkit team also wondered</a:t>
            </a:r>
            <a:r>
              <a:rPr lang="en-CA" sz="3000" dirty="0" smtClean="0">
                <a:latin typeface="Gill Sans MT" charset="0"/>
              </a:rPr>
              <a:t>:</a:t>
            </a:r>
          </a:p>
          <a:p>
            <a:pPr>
              <a:lnSpc>
                <a:spcPct val="80000"/>
              </a:lnSpc>
              <a:buFont typeface="Wingdings 2" charset="0"/>
              <a:buNone/>
            </a:pPr>
            <a:endParaRPr lang="en-CA" sz="3000" dirty="0">
              <a:latin typeface="Gill Sans MT" charset="0"/>
            </a:endParaRPr>
          </a:p>
          <a:p>
            <a:pPr>
              <a:lnSpc>
                <a:spcPct val="80000"/>
              </a:lnSpc>
              <a:buFont typeface="Wingdings 2" charset="0"/>
              <a:buNone/>
            </a:pPr>
            <a:r>
              <a:rPr lang="en-CA" sz="3000" dirty="0">
                <a:latin typeface="Gill Sans MT" charset="0"/>
              </a:rPr>
              <a:t>2. Is there any family history of post-baby mental health problems? Of mental illness in general?</a:t>
            </a:r>
          </a:p>
          <a:p>
            <a:pPr>
              <a:lnSpc>
                <a:spcPct val="80000"/>
              </a:lnSpc>
            </a:pPr>
            <a:r>
              <a:rPr lang="en-CA" sz="3000" dirty="0">
                <a:latin typeface="Gill Sans MT" charset="0"/>
              </a:rPr>
              <a:t>Julie doesn’t know her father’s side of the family very well. She asks more and finds out her father’s mother had very changeable mood with highs and lows. She wonders if she may have been an undiagnosed Bipolar Disorder. Her maternal aunt and a maternal cousin both have suffered with recurrent depressive episodes.</a:t>
            </a:r>
            <a:endParaRPr lang="en-US" sz="3000" dirty="0">
              <a:latin typeface="Gill Sans MT" charset="0"/>
            </a:endParaRPr>
          </a:p>
        </p:txBody>
      </p:sp>
      <p:sp>
        <p:nvSpPr>
          <p:cNvPr id="5" name="Title 1"/>
          <p:cNvSpPr txBox="1">
            <a:spLocks/>
          </p:cNvSpPr>
          <p:nvPr/>
        </p:nvSpPr>
        <p:spPr>
          <a:xfrm>
            <a:off x="1140070" y="260350"/>
            <a:ext cx="7670556" cy="106680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fontAlgn="auto" hangingPunct="1">
              <a:spcAft>
                <a:spcPts val="0"/>
              </a:spcAft>
              <a:defRPr/>
            </a:pP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eet</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o</a:t>
            </a:r>
            <a:r>
              <a:rPr lang="en-CA" sz="3200" b="1" dirty="0" smtClean="0">
                <a:solidFill>
                  <a:srgbClr val="CB0A23"/>
                </a:solidFill>
                <a:latin typeface="Century Gothic"/>
                <a:ea typeface="+mj-ea"/>
                <a:cs typeface="Century Gothic"/>
              </a:rPr>
              <a:t>ur</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om       </a:t>
            </a:r>
            <a:r>
              <a:rPr lang="en-CA" sz="6000" b="1" dirty="0" smtClean="0">
                <a:solidFill>
                  <a:srgbClr val="F2AD01"/>
                </a:solidFill>
                <a:latin typeface="Century Gothic"/>
                <a:ea typeface="+mj-ea"/>
                <a:cs typeface="Century Gothic"/>
              </a:rPr>
              <a:t>Julie</a:t>
            </a:r>
            <a:endParaRPr lang="en-US" sz="7200" b="1" dirty="0">
              <a:solidFill>
                <a:schemeClr val="accent2">
                  <a:lumMod val="75000"/>
                </a:schemeClr>
              </a:solidFill>
              <a:latin typeface="Century Gothic"/>
              <a:ea typeface="+mj-ea"/>
              <a:cs typeface="Century Gothic"/>
            </a:endParaRPr>
          </a:p>
        </p:txBody>
      </p:sp>
      <p:pic>
        <p:nvPicPr>
          <p:cNvPr id="6" name="Picture 5" descr="shutterstock_98594543 [Converted]444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434" y="5504120"/>
            <a:ext cx="1215565" cy="1353879"/>
          </a:xfrm>
          <a:prstGeom prst="rect">
            <a:avLst/>
          </a:prstGeom>
        </p:spPr>
      </p:pic>
      <p:pic>
        <p:nvPicPr>
          <p:cNvPr id="7" name="Picture 1" descr="Blocks.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4879" y="5554744"/>
            <a:ext cx="2409583" cy="18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5132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nSpc>
                <a:spcPct val="80000"/>
              </a:lnSpc>
              <a:buFont typeface="Wingdings 2" charset="0"/>
              <a:buNone/>
            </a:pPr>
            <a:r>
              <a:rPr lang="en-CA" sz="3000" dirty="0">
                <a:latin typeface="Gill Sans MT" charset="0"/>
              </a:rPr>
              <a:t>Our last question was</a:t>
            </a:r>
            <a:r>
              <a:rPr lang="en-CA" sz="3000" dirty="0" smtClean="0">
                <a:latin typeface="Gill Sans MT" charset="0"/>
              </a:rPr>
              <a:t>:</a:t>
            </a:r>
          </a:p>
          <a:p>
            <a:pPr>
              <a:lnSpc>
                <a:spcPct val="80000"/>
              </a:lnSpc>
              <a:buFont typeface="Wingdings 2" charset="0"/>
              <a:buNone/>
            </a:pPr>
            <a:endParaRPr lang="en-CA" sz="3000" dirty="0">
              <a:latin typeface="Gill Sans MT" charset="0"/>
            </a:endParaRPr>
          </a:p>
          <a:p>
            <a:pPr>
              <a:lnSpc>
                <a:spcPct val="80000"/>
              </a:lnSpc>
              <a:buFont typeface="Wingdings 2" charset="0"/>
              <a:buNone/>
            </a:pPr>
            <a:r>
              <a:rPr lang="en-CA" sz="3000" dirty="0">
                <a:latin typeface="Gill Sans MT" charset="0"/>
              </a:rPr>
              <a:t>3. What was Julie’s experience like after her son was born 6 years ago?</a:t>
            </a:r>
          </a:p>
          <a:p>
            <a:pPr>
              <a:lnSpc>
                <a:spcPct val="80000"/>
              </a:lnSpc>
            </a:pPr>
            <a:r>
              <a:rPr lang="en-CA" sz="3000" dirty="0">
                <a:latin typeface="Gill Sans MT" charset="0"/>
              </a:rPr>
              <a:t>Julie felt very well physically and emotionally after Josh was born, even though his father was always out with friends, had a gambling problem and didn’t seem interested in the baby at all. She is very happy with her new partner and surprised by how ‘hands on’ he wants to be with both children.  She keeps saying she has to “shake this thing I’m feeling”; she doesn’t feel like her ‘usual self’. </a:t>
            </a:r>
            <a:endParaRPr lang="en-US" sz="3000" dirty="0">
              <a:latin typeface="Gill Sans MT" charset="0"/>
            </a:endParaRPr>
          </a:p>
        </p:txBody>
      </p:sp>
      <p:sp>
        <p:nvSpPr>
          <p:cNvPr id="5" name="Title 1"/>
          <p:cNvSpPr txBox="1">
            <a:spLocks/>
          </p:cNvSpPr>
          <p:nvPr/>
        </p:nvSpPr>
        <p:spPr>
          <a:xfrm>
            <a:off x="1140070" y="260350"/>
            <a:ext cx="7670556" cy="106680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fontAlgn="auto" hangingPunct="1">
              <a:spcAft>
                <a:spcPts val="0"/>
              </a:spcAft>
              <a:defRPr/>
            </a:pP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eet</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o</a:t>
            </a:r>
            <a:r>
              <a:rPr lang="en-CA" sz="3200" b="1" dirty="0" smtClean="0">
                <a:solidFill>
                  <a:srgbClr val="CB0A23"/>
                </a:solidFill>
                <a:latin typeface="Century Gothic"/>
                <a:ea typeface="+mj-ea"/>
                <a:cs typeface="Century Gothic"/>
              </a:rPr>
              <a:t>ur</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om       </a:t>
            </a:r>
            <a:r>
              <a:rPr lang="en-CA" sz="6000" b="1" dirty="0" smtClean="0">
                <a:solidFill>
                  <a:srgbClr val="F2AD01"/>
                </a:solidFill>
                <a:latin typeface="Century Gothic"/>
                <a:ea typeface="+mj-ea"/>
                <a:cs typeface="Century Gothic"/>
              </a:rPr>
              <a:t>Julie</a:t>
            </a:r>
            <a:endParaRPr lang="en-US" sz="7200" b="1" dirty="0">
              <a:solidFill>
                <a:schemeClr val="accent2">
                  <a:lumMod val="75000"/>
                </a:schemeClr>
              </a:solidFill>
              <a:latin typeface="Century Gothic"/>
              <a:ea typeface="+mj-ea"/>
              <a:cs typeface="Century Gothic"/>
            </a:endParaRPr>
          </a:p>
        </p:txBody>
      </p:sp>
      <p:pic>
        <p:nvPicPr>
          <p:cNvPr id="6" name="Picture 5" descr="Purpl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8065" y="5657008"/>
            <a:ext cx="875808" cy="1037581"/>
          </a:xfrm>
          <a:prstGeom prst="rect">
            <a:avLst/>
          </a:prstGeom>
        </p:spPr>
      </p:pic>
    </p:spTree>
    <p:extLst>
      <p:ext uri="{BB962C8B-B14F-4D97-AF65-F5344CB8AC3E}">
        <p14:creationId xmlns:p14="http://schemas.microsoft.com/office/powerpoint/2010/main" val="400288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p:txBody>
          <a:bodyPr/>
          <a:lstStyle/>
          <a:p>
            <a:pPr>
              <a:buFont typeface="Wingdings 2" charset="0"/>
              <a:buNone/>
            </a:pPr>
            <a:r>
              <a:rPr lang="en-CA">
                <a:latin typeface="Gill Sans MT" charset="0"/>
              </a:rPr>
              <a:t>What could be the role for you or your organization in her mental health as a mother?</a:t>
            </a:r>
          </a:p>
          <a:p>
            <a:pPr>
              <a:buFont typeface="Wingdings 2" charset="0"/>
              <a:buNone/>
            </a:pPr>
            <a:r>
              <a:rPr lang="en-CA">
                <a:latin typeface="Gill Sans MT" charset="0"/>
              </a:rPr>
              <a:t>1.</a:t>
            </a:r>
          </a:p>
          <a:p>
            <a:pPr>
              <a:buFont typeface="Wingdings 2" charset="0"/>
              <a:buNone/>
            </a:pPr>
            <a:endParaRPr lang="en-CA">
              <a:latin typeface="Gill Sans MT" charset="0"/>
            </a:endParaRPr>
          </a:p>
          <a:p>
            <a:pPr>
              <a:buFont typeface="Wingdings 2" charset="0"/>
              <a:buNone/>
            </a:pPr>
            <a:r>
              <a:rPr lang="en-CA">
                <a:latin typeface="Gill Sans MT" charset="0"/>
              </a:rPr>
              <a:t>2.</a:t>
            </a:r>
          </a:p>
          <a:p>
            <a:pPr>
              <a:buFont typeface="Wingdings 2" charset="0"/>
              <a:buNone/>
            </a:pPr>
            <a:endParaRPr lang="en-CA">
              <a:latin typeface="Gill Sans MT" charset="0"/>
            </a:endParaRPr>
          </a:p>
          <a:p>
            <a:pPr>
              <a:buFont typeface="Wingdings 2" charset="0"/>
              <a:buNone/>
            </a:pPr>
            <a:r>
              <a:rPr lang="en-CA">
                <a:latin typeface="Gill Sans MT" charset="0"/>
              </a:rPr>
              <a:t>3.</a:t>
            </a:r>
            <a:endParaRPr lang="en-US">
              <a:latin typeface="Gill Sans MT" charset="0"/>
            </a:endParaRPr>
          </a:p>
        </p:txBody>
      </p:sp>
      <p:sp>
        <p:nvSpPr>
          <p:cNvPr id="5" name="Title 1"/>
          <p:cNvSpPr txBox="1">
            <a:spLocks/>
          </p:cNvSpPr>
          <p:nvPr/>
        </p:nvSpPr>
        <p:spPr>
          <a:xfrm>
            <a:off x="1140070" y="260350"/>
            <a:ext cx="7670556" cy="106680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fontAlgn="auto" hangingPunct="1">
              <a:spcAft>
                <a:spcPts val="0"/>
              </a:spcAft>
              <a:defRPr/>
            </a:pP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eet</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o</a:t>
            </a:r>
            <a:r>
              <a:rPr lang="en-CA" sz="3200" b="1" dirty="0" smtClean="0">
                <a:solidFill>
                  <a:srgbClr val="CB0A23"/>
                </a:solidFill>
                <a:latin typeface="Century Gothic"/>
                <a:ea typeface="+mj-ea"/>
                <a:cs typeface="Century Gothic"/>
              </a:rPr>
              <a:t>ur</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om       </a:t>
            </a:r>
            <a:r>
              <a:rPr lang="en-CA" sz="6000" b="1" dirty="0" smtClean="0">
                <a:solidFill>
                  <a:srgbClr val="F2AD01"/>
                </a:solidFill>
                <a:latin typeface="Century Gothic"/>
                <a:ea typeface="+mj-ea"/>
                <a:cs typeface="Century Gothic"/>
              </a:rPr>
              <a:t>Julie</a:t>
            </a:r>
            <a:endParaRPr lang="en-US" sz="7200" b="1" dirty="0">
              <a:solidFill>
                <a:schemeClr val="accent2">
                  <a:lumMod val="75000"/>
                </a:schemeClr>
              </a:solidFill>
              <a:latin typeface="Century Gothic"/>
              <a:ea typeface="+mj-ea"/>
              <a:cs typeface="Century Gothic"/>
            </a:endParaRPr>
          </a:p>
        </p:txBody>
      </p:sp>
      <p:pic>
        <p:nvPicPr>
          <p:cNvPr id="4" name="Picture 3" descr="Orang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247" y="5467942"/>
            <a:ext cx="1081828" cy="1316441"/>
          </a:xfrm>
          <a:prstGeom prst="rect">
            <a:avLst/>
          </a:prstGeom>
        </p:spPr>
      </p:pic>
      <p:pic>
        <p:nvPicPr>
          <p:cNvPr id="7" name="Picture 1" descr="Blocks.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4879" y="5554744"/>
            <a:ext cx="2409583" cy="18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9265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365760" indent="-283464" fontAlgn="auto">
              <a:spcAft>
                <a:spcPts val="0"/>
              </a:spcAft>
              <a:buFont typeface="Wingdings 2"/>
              <a:buNone/>
              <a:defRPr/>
            </a:pPr>
            <a:r>
              <a:rPr lang="en-CA" dirty="0" smtClean="0">
                <a:ea typeface="+mn-ea"/>
              </a:rPr>
              <a:t>Possible roles and contributions :</a:t>
            </a:r>
          </a:p>
          <a:p>
            <a:pPr marL="365760" indent="-283464" fontAlgn="auto">
              <a:spcAft>
                <a:spcPts val="0"/>
              </a:spcAft>
              <a:buFont typeface="Wingdings 2"/>
              <a:buNone/>
              <a:defRPr/>
            </a:pPr>
            <a:endParaRPr lang="en-CA" dirty="0" smtClean="0">
              <a:ea typeface="+mn-ea"/>
            </a:endParaRPr>
          </a:p>
          <a:p>
            <a:pPr marL="596646" indent="-514350" fontAlgn="auto">
              <a:spcAft>
                <a:spcPts val="0"/>
              </a:spcAft>
              <a:buFont typeface="Wingdings 2"/>
              <a:buAutoNum type="arabicPeriod"/>
              <a:defRPr/>
            </a:pPr>
            <a:r>
              <a:rPr lang="en-CA" dirty="0" smtClean="0">
                <a:ea typeface="+mn-ea"/>
              </a:rPr>
              <a:t>She has talked about some very troubling thoughts and feelings with you; this suggests a low sense of stigma for the mother and encourages disclosure of problems</a:t>
            </a:r>
            <a:r>
              <a:rPr lang="en-US" dirty="0" smtClean="0">
                <a:ea typeface="+mn-ea"/>
              </a:rPr>
              <a:t>.</a:t>
            </a:r>
          </a:p>
          <a:p>
            <a:pPr marL="596646" indent="-514350" fontAlgn="auto">
              <a:spcAft>
                <a:spcPts val="0"/>
              </a:spcAft>
              <a:buFont typeface="Wingdings 2"/>
              <a:buAutoNum type="arabicPeriod"/>
              <a:defRPr/>
            </a:pPr>
            <a:endParaRPr lang="en-US" dirty="0" smtClean="0">
              <a:ea typeface="+mn-ea"/>
            </a:endParaRPr>
          </a:p>
          <a:p>
            <a:pPr marL="596646" indent="-514350" fontAlgn="auto">
              <a:spcAft>
                <a:spcPts val="0"/>
              </a:spcAft>
              <a:buFont typeface="Wingdings 2"/>
              <a:buNone/>
              <a:defRPr/>
            </a:pPr>
            <a:r>
              <a:rPr lang="en-CA" dirty="0" smtClean="0">
                <a:ea typeface="+mn-ea"/>
              </a:rPr>
              <a:t>2.   Community awareness and screening for postpartum mental health problems is a key to early diagnosis, treatment and recovery. </a:t>
            </a:r>
          </a:p>
          <a:p>
            <a:pPr marL="596646" indent="-514350" fontAlgn="auto">
              <a:spcAft>
                <a:spcPts val="0"/>
              </a:spcAft>
              <a:buFont typeface="Wingdings 2"/>
              <a:buNone/>
              <a:defRPr/>
            </a:pPr>
            <a:endParaRPr lang="en-CA" dirty="0" smtClean="0">
              <a:ea typeface="+mn-ea"/>
            </a:endParaRPr>
          </a:p>
          <a:p>
            <a:pPr marL="596646" indent="-514350" fontAlgn="auto">
              <a:spcAft>
                <a:spcPts val="0"/>
              </a:spcAft>
              <a:buFont typeface="Wingdings 2"/>
              <a:buNone/>
              <a:defRPr/>
            </a:pPr>
            <a:r>
              <a:rPr lang="en-CA" dirty="0" smtClean="0">
                <a:ea typeface="+mn-ea"/>
              </a:rPr>
              <a:t>3.   The knowledge that </a:t>
            </a:r>
            <a:r>
              <a:rPr lang="en-CA" dirty="0" err="1" smtClean="0">
                <a:ea typeface="+mn-ea"/>
              </a:rPr>
              <a:t>obsessional</a:t>
            </a:r>
            <a:r>
              <a:rPr lang="en-CA" dirty="0" smtClean="0">
                <a:ea typeface="+mn-ea"/>
              </a:rPr>
              <a:t> thoughts can be experienced with depression and are not typically signs of psychosis helps you educate and calm the mother who experiences them. There are effective treatments, both medications and psychotherapy.</a:t>
            </a:r>
            <a:endParaRPr lang="en-US" dirty="0" smtClean="0">
              <a:ea typeface="+mn-ea"/>
            </a:endParaRPr>
          </a:p>
          <a:p>
            <a:pPr marL="596646" indent="-514350" fontAlgn="auto">
              <a:spcAft>
                <a:spcPts val="0"/>
              </a:spcAft>
              <a:buFont typeface="Wingdings 2"/>
              <a:buAutoNum type="arabicPeriod"/>
              <a:defRPr/>
            </a:pPr>
            <a:endParaRPr lang="en-CA" dirty="0" smtClean="0">
              <a:ea typeface="+mn-ea"/>
            </a:endParaRPr>
          </a:p>
        </p:txBody>
      </p:sp>
      <p:sp>
        <p:nvSpPr>
          <p:cNvPr id="5" name="Title 1"/>
          <p:cNvSpPr txBox="1">
            <a:spLocks/>
          </p:cNvSpPr>
          <p:nvPr/>
        </p:nvSpPr>
        <p:spPr>
          <a:xfrm>
            <a:off x="1140070" y="260350"/>
            <a:ext cx="7670556" cy="106680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fontAlgn="auto" hangingPunct="1">
              <a:spcAft>
                <a:spcPts val="0"/>
              </a:spcAft>
              <a:defRPr/>
            </a:pP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eet</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o</a:t>
            </a:r>
            <a:r>
              <a:rPr lang="en-CA" sz="3200" b="1" dirty="0" smtClean="0">
                <a:solidFill>
                  <a:srgbClr val="CB0A23"/>
                </a:solidFill>
                <a:latin typeface="Century Gothic"/>
                <a:ea typeface="+mj-ea"/>
                <a:cs typeface="Century Gothic"/>
              </a:rPr>
              <a:t>ur</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om       </a:t>
            </a:r>
            <a:r>
              <a:rPr lang="en-CA" sz="6000" b="1" dirty="0" smtClean="0">
                <a:solidFill>
                  <a:srgbClr val="F2AD01"/>
                </a:solidFill>
                <a:latin typeface="Century Gothic"/>
                <a:ea typeface="+mj-ea"/>
                <a:cs typeface="Century Gothic"/>
              </a:rPr>
              <a:t>Julie</a:t>
            </a:r>
            <a:endParaRPr lang="en-US" sz="7200" b="1" dirty="0">
              <a:solidFill>
                <a:schemeClr val="accent2">
                  <a:lumMod val="75000"/>
                </a:schemeClr>
              </a:solidFill>
              <a:latin typeface="Century Gothic"/>
              <a:ea typeface="+mj-ea"/>
              <a:cs typeface="Century Gothic"/>
            </a:endParaRPr>
          </a:p>
        </p:txBody>
      </p:sp>
      <p:pic>
        <p:nvPicPr>
          <p:cNvPr id="6" name="Picture 5" descr="shutterstock_94500745 [Convert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482" y="5528730"/>
            <a:ext cx="1165518" cy="1329269"/>
          </a:xfrm>
          <a:prstGeom prst="rect">
            <a:avLst/>
          </a:prstGeom>
        </p:spPr>
      </p:pic>
    </p:spTree>
    <p:extLst>
      <p:ext uri="{BB962C8B-B14F-4D97-AF65-F5344CB8AC3E}">
        <p14:creationId xmlns:p14="http://schemas.microsoft.com/office/powerpoint/2010/main" val="2435437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539496" indent="-457200">
              <a:defRPr/>
            </a:pPr>
            <a:r>
              <a:rPr lang="en-CA" dirty="0" smtClean="0">
                <a:ea typeface="+mn-ea"/>
              </a:rPr>
              <a:t>How might you use the Toolkit resource with Julie?</a:t>
            </a:r>
          </a:p>
          <a:p>
            <a:pPr marL="365760" indent="-283464" fontAlgn="auto">
              <a:spcAft>
                <a:spcPts val="0"/>
              </a:spcAft>
              <a:buFont typeface="Wingdings 2"/>
              <a:buNone/>
              <a:defRPr/>
            </a:pPr>
            <a:endParaRPr lang="en-CA" dirty="0" smtClean="0">
              <a:ea typeface="+mn-ea"/>
            </a:endParaRPr>
          </a:p>
          <a:p>
            <a:pPr marL="539496" indent="-457200">
              <a:defRPr/>
            </a:pPr>
            <a:r>
              <a:rPr lang="en-CA" dirty="0" smtClean="0">
                <a:ea typeface="+mn-ea"/>
              </a:rPr>
              <a:t>First step is to help Julie recognize she is an experienced mother and so her overwhelming fatigue and confusion, and lack of enjoyment with her baby girl are atypical for her. She needs screening for a Postpartum Mood Disorder.</a:t>
            </a:r>
          </a:p>
          <a:p>
            <a:pPr marL="539496" indent="-457200">
              <a:defRPr/>
            </a:pPr>
            <a:r>
              <a:rPr lang="en-CA" dirty="0" smtClean="0">
                <a:ea typeface="+mn-ea"/>
              </a:rPr>
              <a:t>Pages 138-140 explain and give an example of a screening tool used with new mothers</a:t>
            </a:r>
            <a:endParaRPr lang="en-US" dirty="0">
              <a:ea typeface="+mn-ea"/>
            </a:endParaRPr>
          </a:p>
        </p:txBody>
      </p:sp>
      <p:sp>
        <p:nvSpPr>
          <p:cNvPr id="5" name="Title 1"/>
          <p:cNvSpPr txBox="1">
            <a:spLocks/>
          </p:cNvSpPr>
          <p:nvPr/>
        </p:nvSpPr>
        <p:spPr>
          <a:xfrm>
            <a:off x="1140070" y="260350"/>
            <a:ext cx="7670556" cy="106680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fontAlgn="auto" hangingPunct="1">
              <a:spcAft>
                <a:spcPts val="0"/>
              </a:spcAft>
              <a:defRPr/>
            </a:pP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eet</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o</a:t>
            </a:r>
            <a:r>
              <a:rPr lang="en-CA" sz="3200" b="1" dirty="0" smtClean="0">
                <a:solidFill>
                  <a:srgbClr val="CB0A23"/>
                </a:solidFill>
                <a:latin typeface="Century Gothic"/>
                <a:ea typeface="+mj-ea"/>
                <a:cs typeface="Century Gothic"/>
              </a:rPr>
              <a:t>ur</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om       </a:t>
            </a:r>
            <a:r>
              <a:rPr lang="en-CA" sz="6000" b="1" dirty="0" smtClean="0">
                <a:solidFill>
                  <a:srgbClr val="F2AD01"/>
                </a:solidFill>
                <a:latin typeface="Century Gothic"/>
                <a:ea typeface="+mj-ea"/>
                <a:cs typeface="Century Gothic"/>
              </a:rPr>
              <a:t>Julie</a:t>
            </a:r>
            <a:endParaRPr lang="en-US" sz="7200" b="1" dirty="0">
              <a:solidFill>
                <a:schemeClr val="accent2">
                  <a:lumMod val="75000"/>
                </a:schemeClr>
              </a:solidFill>
              <a:latin typeface="Century Gothic"/>
              <a:ea typeface="+mj-ea"/>
              <a:cs typeface="Century Gothic"/>
            </a:endParaRPr>
          </a:p>
        </p:txBody>
      </p:sp>
      <p:pic>
        <p:nvPicPr>
          <p:cNvPr id="6" name="Picture 5" descr="shutterstock_94500751 [Convert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4833" y="5682663"/>
            <a:ext cx="1029167" cy="1072715"/>
          </a:xfrm>
          <a:prstGeom prst="rect">
            <a:avLst/>
          </a:prstGeom>
        </p:spPr>
      </p:pic>
      <p:pic>
        <p:nvPicPr>
          <p:cNvPr id="7" name="Picture 1" descr="Blocks.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4879" y="5554744"/>
            <a:ext cx="2409583" cy="18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6744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10-17 at 10.20.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345" y="0"/>
            <a:ext cx="5584898" cy="6858000"/>
          </a:xfrm>
          <a:prstGeom prst="rect">
            <a:avLst/>
          </a:prstGeom>
        </p:spPr>
      </p:pic>
    </p:spTree>
    <p:extLst>
      <p:ext uri="{BB962C8B-B14F-4D97-AF65-F5344CB8AC3E}">
        <p14:creationId xmlns:p14="http://schemas.microsoft.com/office/powerpoint/2010/main" val="21292030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0-17 at 10.20.4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698" y="0"/>
            <a:ext cx="6380981" cy="6858000"/>
          </a:xfrm>
          <a:prstGeom prst="rect">
            <a:avLst/>
          </a:prstGeom>
        </p:spPr>
      </p:pic>
    </p:spTree>
    <p:extLst>
      <p:ext uri="{BB962C8B-B14F-4D97-AF65-F5344CB8AC3E}">
        <p14:creationId xmlns:p14="http://schemas.microsoft.com/office/powerpoint/2010/main" val="6339746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0-17 at 10.20.5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559" y="0"/>
            <a:ext cx="6204610" cy="6858000"/>
          </a:xfrm>
          <a:prstGeom prst="rect">
            <a:avLst/>
          </a:prstGeom>
        </p:spPr>
      </p:pic>
    </p:spTree>
    <p:extLst>
      <p:ext uri="{BB962C8B-B14F-4D97-AF65-F5344CB8AC3E}">
        <p14:creationId xmlns:p14="http://schemas.microsoft.com/office/powerpoint/2010/main" val="7387268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26" y="1779787"/>
            <a:ext cx="8229600" cy="4525963"/>
          </a:xfrm>
        </p:spPr>
        <p:txBody>
          <a:bodyPr>
            <a:noAutofit/>
          </a:bodyPr>
          <a:lstStyle/>
          <a:p>
            <a:pPr marL="539496" indent="-457200">
              <a:defRPr/>
            </a:pPr>
            <a:r>
              <a:rPr lang="en-CA" sz="2400" dirty="0" smtClean="0">
                <a:ea typeface="+mn-ea"/>
              </a:rPr>
              <a:t> Julie is confused by how much she is struggling after this baby, and not after her son when her life in general was much more stressful.</a:t>
            </a:r>
          </a:p>
          <a:p>
            <a:pPr marL="365760" indent="-283464" fontAlgn="auto">
              <a:spcAft>
                <a:spcPts val="0"/>
              </a:spcAft>
              <a:buFont typeface="Wingdings 2"/>
              <a:buNone/>
              <a:defRPr/>
            </a:pPr>
            <a:endParaRPr lang="en-CA" sz="2400" dirty="0" smtClean="0">
              <a:ea typeface="+mn-ea"/>
            </a:endParaRPr>
          </a:p>
          <a:p>
            <a:pPr marL="539496" indent="-457200">
              <a:defRPr/>
            </a:pPr>
            <a:r>
              <a:rPr lang="en-CA" sz="2400" dirty="0" smtClean="0">
                <a:ea typeface="+mn-ea"/>
              </a:rPr>
              <a:t>Pages 115-117, The Three Parts of Us All</a:t>
            </a:r>
          </a:p>
          <a:p>
            <a:pPr marL="365760" indent="-283464" fontAlgn="auto">
              <a:spcAft>
                <a:spcPts val="0"/>
              </a:spcAft>
              <a:buFont typeface="Wingdings 2"/>
              <a:buNone/>
              <a:defRPr/>
            </a:pPr>
            <a:r>
              <a:rPr lang="en-CA" sz="2400" dirty="0" smtClean="0">
                <a:ea typeface="+mn-ea"/>
              </a:rPr>
              <a:t>   helps any woman understand how family history, our sense of self, and our social experiences can increase or decrease the risk of a mental health problem</a:t>
            </a:r>
            <a:endParaRPr lang="en-US" sz="2400" dirty="0">
              <a:ea typeface="+mn-ea"/>
            </a:endParaRPr>
          </a:p>
        </p:txBody>
      </p:sp>
      <p:sp>
        <p:nvSpPr>
          <p:cNvPr id="5" name="Title 1"/>
          <p:cNvSpPr txBox="1">
            <a:spLocks/>
          </p:cNvSpPr>
          <p:nvPr/>
        </p:nvSpPr>
        <p:spPr>
          <a:xfrm>
            <a:off x="1140070" y="260350"/>
            <a:ext cx="7670556" cy="106680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fontAlgn="auto" hangingPunct="1">
              <a:spcAft>
                <a:spcPts val="0"/>
              </a:spcAft>
              <a:defRPr/>
            </a:pP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eet</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o</a:t>
            </a:r>
            <a:r>
              <a:rPr lang="en-CA" sz="3200" b="1" dirty="0" smtClean="0">
                <a:solidFill>
                  <a:srgbClr val="CB0A23"/>
                </a:solidFill>
                <a:latin typeface="Century Gothic"/>
                <a:ea typeface="+mj-ea"/>
                <a:cs typeface="Century Gothic"/>
              </a:rPr>
              <a:t>ur</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om       </a:t>
            </a:r>
            <a:r>
              <a:rPr lang="en-CA" sz="6000" b="1" dirty="0" smtClean="0">
                <a:solidFill>
                  <a:srgbClr val="F2AD01"/>
                </a:solidFill>
                <a:latin typeface="Century Gothic"/>
                <a:ea typeface="+mj-ea"/>
                <a:cs typeface="Century Gothic"/>
              </a:rPr>
              <a:t>Julie</a:t>
            </a:r>
            <a:endParaRPr lang="en-US" sz="7200" b="1" dirty="0">
              <a:solidFill>
                <a:schemeClr val="accent2">
                  <a:lumMod val="75000"/>
                </a:schemeClr>
              </a:solidFill>
              <a:latin typeface="Century Gothic"/>
              <a:ea typeface="+mj-ea"/>
              <a:cs typeface="Century Gothic"/>
            </a:endParaRPr>
          </a:p>
        </p:txBody>
      </p:sp>
      <p:pic>
        <p:nvPicPr>
          <p:cNvPr id="6" name="Picture 5" descr="Blu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5913" y="5695490"/>
            <a:ext cx="954713" cy="918783"/>
          </a:xfrm>
          <a:prstGeom prst="rect">
            <a:avLst/>
          </a:prstGeom>
        </p:spPr>
      </p:pic>
      <p:pic>
        <p:nvPicPr>
          <p:cNvPr id="7" name="Picture 1" descr="Blocks.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4879" y="5554744"/>
            <a:ext cx="2409583" cy="18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7374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0-17 at 10.21.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723" y="0"/>
            <a:ext cx="6134203" cy="6858000"/>
          </a:xfrm>
          <a:prstGeom prst="rect">
            <a:avLst/>
          </a:prstGeom>
        </p:spPr>
      </p:pic>
    </p:spTree>
    <p:extLst>
      <p:ext uri="{BB962C8B-B14F-4D97-AF65-F5344CB8AC3E}">
        <p14:creationId xmlns:p14="http://schemas.microsoft.com/office/powerpoint/2010/main" val="34623346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idx="1"/>
          </p:nvPr>
        </p:nvSpPr>
        <p:spPr>
          <a:xfrm>
            <a:off x="837012" y="1830960"/>
            <a:ext cx="7403231" cy="4284662"/>
          </a:xfrm>
        </p:spPr>
        <p:txBody>
          <a:bodyPr>
            <a:normAutofit/>
          </a:bodyPr>
          <a:lstStyle/>
          <a:p>
            <a:pPr algn="ctr" eaLnBrk="1" hangingPunct="1">
              <a:spcBef>
                <a:spcPct val="0"/>
              </a:spcBef>
              <a:buFont typeface="Wingdings 2" charset="0"/>
              <a:buNone/>
            </a:pPr>
            <a:r>
              <a:rPr lang="en-CA" sz="2400" i="1" dirty="0">
                <a:latin typeface="Helvetica" charset="0"/>
                <a:cs typeface="Helvetica" charset="0"/>
              </a:rPr>
              <a:t>As a community service provider to mothers</a:t>
            </a:r>
          </a:p>
          <a:p>
            <a:pPr algn="ctr" eaLnBrk="1" hangingPunct="1">
              <a:spcBef>
                <a:spcPct val="0"/>
              </a:spcBef>
              <a:buFont typeface="Wingdings 2" charset="0"/>
              <a:buNone/>
            </a:pPr>
            <a:r>
              <a:rPr lang="en-CA" sz="2400" i="1" dirty="0">
                <a:latin typeface="Helvetica" charset="0"/>
                <a:cs typeface="Helvetica" charset="0"/>
              </a:rPr>
              <a:t>and young families you can create opportunities</a:t>
            </a:r>
          </a:p>
          <a:p>
            <a:pPr algn="ctr" eaLnBrk="1" hangingPunct="1">
              <a:spcBef>
                <a:spcPct val="0"/>
              </a:spcBef>
              <a:buFont typeface="Wingdings 2" charset="0"/>
              <a:buNone/>
            </a:pPr>
            <a:r>
              <a:rPr lang="en-CA" sz="2400" i="1" dirty="0">
                <a:latin typeface="Helvetica" charset="0"/>
                <a:cs typeface="Helvetica" charset="0"/>
              </a:rPr>
              <a:t>to promote and support mothers’ mental health.</a:t>
            </a:r>
          </a:p>
          <a:p>
            <a:pPr algn="ctr" eaLnBrk="1" hangingPunct="1">
              <a:buFont typeface="Wingdings 2" charset="0"/>
              <a:buNone/>
            </a:pPr>
            <a:endParaRPr lang="en-CA" sz="2400" i="1" dirty="0">
              <a:latin typeface="Helvetica" charset="0"/>
              <a:cs typeface="Helvetica" charset="0"/>
            </a:endParaRPr>
          </a:p>
          <a:p>
            <a:pPr algn="ctr" eaLnBrk="1" hangingPunct="1">
              <a:spcBef>
                <a:spcPct val="0"/>
              </a:spcBef>
              <a:buFont typeface="Wingdings 2" charset="0"/>
              <a:buNone/>
            </a:pPr>
            <a:endParaRPr lang="en-CA" sz="2400" i="1" dirty="0">
              <a:latin typeface="Helvetica" charset="0"/>
              <a:cs typeface="Helvetica" charset="0"/>
            </a:endParaRPr>
          </a:p>
          <a:p>
            <a:pPr algn="ctr" eaLnBrk="1" hangingPunct="1">
              <a:spcBef>
                <a:spcPct val="0"/>
              </a:spcBef>
              <a:buFont typeface="Wingdings 2" charset="0"/>
              <a:buNone/>
            </a:pPr>
            <a:r>
              <a:rPr lang="en-CA" sz="2400" i="1" dirty="0">
                <a:latin typeface="Helvetica" charset="0"/>
                <a:cs typeface="Helvetica" charset="0"/>
              </a:rPr>
              <a:t>A mother’s  positive mental health promotes</a:t>
            </a:r>
          </a:p>
          <a:p>
            <a:pPr algn="ctr" eaLnBrk="1" hangingPunct="1">
              <a:spcBef>
                <a:spcPct val="0"/>
              </a:spcBef>
              <a:buFont typeface="Wingdings 2" charset="0"/>
              <a:buNone/>
            </a:pPr>
            <a:r>
              <a:rPr lang="en-CA" sz="2400" i="1" dirty="0">
                <a:latin typeface="Helvetica" charset="0"/>
                <a:cs typeface="Helvetica" charset="0"/>
              </a:rPr>
              <a:t>the development of her child in physical growth</a:t>
            </a:r>
          </a:p>
          <a:p>
            <a:pPr algn="ctr" eaLnBrk="1" hangingPunct="1">
              <a:spcBef>
                <a:spcPct val="0"/>
              </a:spcBef>
              <a:buFont typeface="Wingdings 2" charset="0"/>
              <a:buNone/>
            </a:pPr>
            <a:r>
              <a:rPr lang="en-CA" sz="2400" i="1" dirty="0">
                <a:latin typeface="Helvetica" charset="0"/>
                <a:cs typeface="Helvetica" charset="0"/>
              </a:rPr>
              <a:t>and health, a solid self-esteem, confidence and </a:t>
            </a:r>
          </a:p>
          <a:p>
            <a:pPr algn="ctr" eaLnBrk="1" hangingPunct="1">
              <a:spcBef>
                <a:spcPct val="0"/>
              </a:spcBef>
              <a:buFont typeface="Wingdings 2" charset="0"/>
              <a:buNone/>
            </a:pPr>
            <a:r>
              <a:rPr lang="en-CA" sz="2400" i="1" dirty="0">
                <a:latin typeface="Helvetica" charset="0"/>
                <a:cs typeface="Helvetica" charset="0"/>
              </a:rPr>
              <a:t>skill in learning, emotional regulation and</a:t>
            </a:r>
          </a:p>
          <a:p>
            <a:pPr algn="ctr" eaLnBrk="1" hangingPunct="1">
              <a:spcBef>
                <a:spcPct val="0"/>
              </a:spcBef>
              <a:buFont typeface="Wingdings 2" charset="0"/>
              <a:buNone/>
            </a:pPr>
            <a:r>
              <a:rPr lang="en-CA" sz="2400" i="1" dirty="0">
                <a:latin typeface="Helvetica" charset="0"/>
                <a:cs typeface="Helvetica" charset="0"/>
              </a:rPr>
              <a:t>relationship success throughout life.</a:t>
            </a:r>
          </a:p>
          <a:p>
            <a:pPr algn="ctr" eaLnBrk="1" hangingPunct="1">
              <a:buFont typeface="Wingdings 2" charset="0"/>
              <a:buNone/>
            </a:pPr>
            <a:endParaRPr lang="en-US" sz="2400" i="1" dirty="0">
              <a:latin typeface="Calibri" charset="0"/>
              <a:cs typeface="Calibri" charset="0"/>
            </a:endParaRPr>
          </a:p>
        </p:txBody>
      </p:sp>
      <p:sp>
        <p:nvSpPr>
          <p:cNvPr id="4" name="Title 1"/>
          <p:cNvSpPr txBox="1">
            <a:spLocks/>
          </p:cNvSpPr>
          <p:nvPr/>
        </p:nvSpPr>
        <p:spPr>
          <a:xfrm>
            <a:off x="1140070" y="260350"/>
            <a:ext cx="7670556" cy="106680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fontAlgn="auto" hangingPunct="1">
              <a:spcAft>
                <a:spcPts val="0"/>
              </a:spcAft>
              <a:defRPr/>
            </a:pP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eet</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o</a:t>
            </a:r>
            <a:r>
              <a:rPr lang="en-CA" sz="3200" b="1" dirty="0" smtClean="0">
                <a:solidFill>
                  <a:srgbClr val="CB0A23"/>
                </a:solidFill>
                <a:latin typeface="Century Gothic"/>
                <a:ea typeface="+mj-ea"/>
                <a:cs typeface="Century Gothic"/>
              </a:rPr>
              <a:t>ur</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om       </a:t>
            </a:r>
            <a:r>
              <a:rPr lang="en-CA" sz="6000" b="1" dirty="0" err="1" smtClean="0">
                <a:solidFill>
                  <a:srgbClr val="F2AD01"/>
                </a:solidFill>
                <a:latin typeface="Century Gothic"/>
                <a:ea typeface="+mj-ea"/>
                <a:cs typeface="Century Gothic"/>
              </a:rPr>
              <a:t>MoM</a:t>
            </a:r>
            <a:endParaRPr lang="en-US" sz="7200" b="1" dirty="0">
              <a:solidFill>
                <a:schemeClr val="accent2">
                  <a:lumMod val="75000"/>
                </a:schemeClr>
              </a:solidFill>
              <a:latin typeface="Century Gothic"/>
              <a:ea typeface="+mj-ea"/>
              <a:cs typeface="Century Gothic"/>
            </a:endParaRPr>
          </a:p>
        </p:txBody>
      </p:sp>
      <p:pic>
        <p:nvPicPr>
          <p:cNvPr id="2" name="Picture 1" descr="Blu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264" y="5617137"/>
            <a:ext cx="1035957" cy="996969"/>
          </a:xfrm>
          <a:prstGeom prst="rect">
            <a:avLst/>
          </a:prstGeom>
        </p:spPr>
      </p:pic>
      <p:pic>
        <p:nvPicPr>
          <p:cNvPr id="6" name="Picture 1" descr="Blocks.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4879" y="5554744"/>
            <a:ext cx="2409583" cy="18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0637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0-17 at 10.21.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847" y="0"/>
            <a:ext cx="6072588" cy="6858000"/>
          </a:xfrm>
          <a:prstGeom prst="rect">
            <a:avLst/>
          </a:prstGeom>
        </p:spPr>
      </p:pic>
    </p:spTree>
    <p:extLst>
      <p:ext uri="{BB962C8B-B14F-4D97-AF65-F5344CB8AC3E}">
        <p14:creationId xmlns:p14="http://schemas.microsoft.com/office/powerpoint/2010/main" val="37844659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0-17 at 10.21.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05" y="0"/>
            <a:ext cx="6618826" cy="6858000"/>
          </a:xfrm>
          <a:prstGeom prst="rect">
            <a:avLst/>
          </a:prstGeom>
        </p:spPr>
      </p:pic>
    </p:spTree>
    <p:extLst>
      <p:ext uri="{BB962C8B-B14F-4D97-AF65-F5344CB8AC3E}">
        <p14:creationId xmlns:p14="http://schemas.microsoft.com/office/powerpoint/2010/main" val="23219027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nSpc>
                <a:spcPct val="80000"/>
              </a:lnSpc>
            </a:pPr>
            <a:r>
              <a:rPr lang="en-CA" sz="2500" dirty="0">
                <a:latin typeface="Gill Sans MT" charset="0"/>
              </a:rPr>
              <a:t>How would I recognize the early signs of a postpartum psychosis?</a:t>
            </a:r>
          </a:p>
          <a:p>
            <a:pPr>
              <a:lnSpc>
                <a:spcPct val="80000"/>
              </a:lnSpc>
              <a:buFont typeface="Wingdings 2" charset="0"/>
              <a:buNone/>
            </a:pPr>
            <a:endParaRPr lang="en-CA" sz="2500" dirty="0">
              <a:latin typeface="Gill Sans MT" charset="0"/>
            </a:endParaRPr>
          </a:p>
          <a:p>
            <a:pPr>
              <a:lnSpc>
                <a:spcPct val="80000"/>
              </a:lnSpc>
            </a:pPr>
            <a:r>
              <a:rPr lang="en-CA" sz="2500" dirty="0">
                <a:latin typeface="Gill Sans MT" charset="0"/>
              </a:rPr>
              <a:t>Psychosis is a term that refers to loss of a sense of reality – in what a person sees, feels, hears, or thinks. It is generally a brain illness and if thinking and impulses are very unusual or involve harm to herself or her children, this is a true medical emergency.  You may want to have the numbers of emergency services in your area already prepared</a:t>
            </a:r>
            <a:r>
              <a:rPr lang="en-CA" sz="2500" dirty="0" smtClean="0">
                <a:latin typeface="Gill Sans MT" charset="0"/>
              </a:rPr>
              <a:t>.</a:t>
            </a:r>
          </a:p>
          <a:p>
            <a:pPr>
              <a:lnSpc>
                <a:spcPct val="80000"/>
              </a:lnSpc>
            </a:pPr>
            <a:endParaRPr lang="en-CA" sz="2500" dirty="0" smtClean="0">
              <a:latin typeface="Gill Sans MT" charset="0"/>
            </a:endParaRPr>
          </a:p>
          <a:p>
            <a:pPr>
              <a:lnSpc>
                <a:spcPct val="80000"/>
              </a:lnSpc>
            </a:pPr>
            <a:r>
              <a:rPr lang="en-CA" sz="2500" dirty="0" smtClean="0">
                <a:latin typeface="Gill Sans MT" charset="0"/>
              </a:rPr>
              <a:t>Pages </a:t>
            </a:r>
            <a:r>
              <a:rPr lang="en-CA" sz="2500" dirty="0">
                <a:latin typeface="Gill Sans MT" charset="0"/>
              </a:rPr>
              <a:t>124 &amp; 125 contain descriptions of Postpartum Psychosis  Page 156 shows one example of a map of local services you might need to support a woman with an emerging mental illness</a:t>
            </a:r>
          </a:p>
        </p:txBody>
      </p:sp>
      <p:sp>
        <p:nvSpPr>
          <p:cNvPr id="5" name="Title 1"/>
          <p:cNvSpPr txBox="1">
            <a:spLocks/>
          </p:cNvSpPr>
          <p:nvPr/>
        </p:nvSpPr>
        <p:spPr>
          <a:xfrm>
            <a:off x="1140070" y="260350"/>
            <a:ext cx="7670556" cy="106680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fontAlgn="auto" hangingPunct="1">
              <a:spcAft>
                <a:spcPts val="0"/>
              </a:spcAft>
              <a:defRPr/>
            </a:pP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eet</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o</a:t>
            </a:r>
            <a:r>
              <a:rPr lang="en-CA" sz="3200" b="1" dirty="0" smtClean="0">
                <a:solidFill>
                  <a:srgbClr val="CB0A23"/>
                </a:solidFill>
                <a:latin typeface="Century Gothic"/>
                <a:ea typeface="+mj-ea"/>
                <a:cs typeface="Century Gothic"/>
              </a:rPr>
              <a:t>ur</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om       </a:t>
            </a:r>
            <a:r>
              <a:rPr lang="en-CA" sz="6000" b="1" dirty="0" smtClean="0">
                <a:solidFill>
                  <a:srgbClr val="F2AD01"/>
                </a:solidFill>
                <a:latin typeface="Century Gothic"/>
                <a:ea typeface="+mj-ea"/>
                <a:cs typeface="Century Gothic"/>
              </a:rPr>
              <a:t>Julie</a:t>
            </a:r>
            <a:endParaRPr lang="en-US" sz="7200" b="1" dirty="0">
              <a:solidFill>
                <a:schemeClr val="accent2">
                  <a:lumMod val="75000"/>
                </a:schemeClr>
              </a:solidFill>
              <a:latin typeface="Century Gothic"/>
              <a:ea typeface="+mj-ea"/>
              <a:cs typeface="Century Gothic"/>
            </a:endParaRPr>
          </a:p>
        </p:txBody>
      </p:sp>
      <p:pic>
        <p:nvPicPr>
          <p:cNvPr id="6" name="Picture 5" descr="Purpl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5801" y="5451711"/>
            <a:ext cx="1138590" cy="1348903"/>
          </a:xfrm>
          <a:prstGeom prst="rect">
            <a:avLst/>
          </a:prstGeom>
        </p:spPr>
      </p:pic>
      <p:pic>
        <p:nvPicPr>
          <p:cNvPr id="7" name="Picture 1" descr="Blocks.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4879" y="5554744"/>
            <a:ext cx="2409583" cy="18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8139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10-17 at 10.22.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860" y="0"/>
            <a:ext cx="6742547" cy="6858000"/>
          </a:xfrm>
          <a:prstGeom prst="rect">
            <a:avLst/>
          </a:prstGeom>
        </p:spPr>
      </p:pic>
    </p:spTree>
    <p:extLst>
      <p:ext uri="{BB962C8B-B14F-4D97-AF65-F5344CB8AC3E}">
        <p14:creationId xmlns:p14="http://schemas.microsoft.com/office/powerpoint/2010/main" val="26604924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17 at 10.22.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338" y="0"/>
            <a:ext cx="6882582" cy="6858000"/>
          </a:xfrm>
          <a:prstGeom prst="rect">
            <a:avLst/>
          </a:prstGeom>
        </p:spPr>
      </p:pic>
    </p:spTree>
    <p:extLst>
      <p:ext uri="{BB962C8B-B14F-4D97-AF65-F5344CB8AC3E}">
        <p14:creationId xmlns:p14="http://schemas.microsoft.com/office/powerpoint/2010/main" val="14446795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0-17 at 10.22.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355" y="0"/>
            <a:ext cx="6356613" cy="6858000"/>
          </a:xfrm>
          <a:prstGeom prst="rect">
            <a:avLst/>
          </a:prstGeom>
        </p:spPr>
      </p:pic>
    </p:spTree>
    <p:extLst>
      <p:ext uri="{BB962C8B-B14F-4D97-AF65-F5344CB8AC3E}">
        <p14:creationId xmlns:p14="http://schemas.microsoft.com/office/powerpoint/2010/main" val="31222121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80000"/>
              </a:lnSpc>
              <a:buFont typeface="Wingdings 2" charset="0"/>
              <a:buNone/>
            </a:pPr>
            <a:r>
              <a:rPr lang="en-CA" sz="2500">
                <a:latin typeface="Gill Sans MT" charset="0"/>
              </a:rPr>
              <a:t>Key points in working with Postpartum Depression </a:t>
            </a:r>
          </a:p>
          <a:p>
            <a:pPr>
              <a:lnSpc>
                <a:spcPct val="80000"/>
              </a:lnSpc>
              <a:buFont typeface="Wingdings 2" charset="0"/>
              <a:buNone/>
            </a:pPr>
            <a:endParaRPr lang="en-CA" sz="2500">
              <a:latin typeface="Gill Sans MT" charset="0"/>
            </a:endParaRPr>
          </a:p>
          <a:p>
            <a:pPr>
              <a:lnSpc>
                <a:spcPct val="80000"/>
              </a:lnSpc>
              <a:buFont typeface="Wingdings 2" charset="0"/>
              <a:buAutoNum type="arabicPeriod"/>
            </a:pPr>
            <a:r>
              <a:rPr lang="en-CA" sz="2500">
                <a:latin typeface="Gill Sans MT" charset="0"/>
              </a:rPr>
              <a:t>At least 1 in 10 women who give birth will present with a Postpartum Depression of moderate severity, affecting daily function. Like Julie they may not experience this with every pregnancy.</a:t>
            </a:r>
          </a:p>
          <a:p>
            <a:pPr>
              <a:lnSpc>
                <a:spcPct val="80000"/>
              </a:lnSpc>
              <a:buFont typeface="Wingdings 2" charset="0"/>
              <a:buAutoNum type="arabicPeriod"/>
            </a:pPr>
            <a:r>
              <a:rPr lang="en-CA" sz="2500">
                <a:latin typeface="Gill Sans MT" charset="0"/>
              </a:rPr>
              <a:t>It is key to understand if the symptoms you think might be depression are usual for this mom, or new, getting worse and not explainable by her current stressors.</a:t>
            </a:r>
          </a:p>
          <a:p>
            <a:pPr>
              <a:lnSpc>
                <a:spcPct val="80000"/>
              </a:lnSpc>
              <a:buFont typeface="Wingdings 2" charset="0"/>
              <a:buAutoNum type="arabicPeriod"/>
            </a:pPr>
            <a:r>
              <a:rPr lang="en-CA" sz="2500">
                <a:latin typeface="Gill Sans MT" charset="0"/>
              </a:rPr>
              <a:t>Recovery can be very good with treatment for over 80% of women with Postpartum Depression. They shouldn’t delay assessment, support and treatment.</a:t>
            </a:r>
            <a:endParaRPr lang="en-US" sz="2500">
              <a:latin typeface="Gill Sans MT" charset="0"/>
            </a:endParaRPr>
          </a:p>
        </p:txBody>
      </p:sp>
      <p:sp>
        <p:nvSpPr>
          <p:cNvPr id="5" name="Title 1"/>
          <p:cNvSpPr txBox="1">
            <a:spLocks/>
          </p:cNvSpPr>
          <p:nvPr/>
        </p:nvSpPr>
        <p:spPr>
          <a:xfrm>
            <a:off x="1140070" y="260350"/>
            <a:ext cx="7670556" cy="106680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fontAlgn="auto" hangingPunct="1">
              <a:spcAft>
                <a:spcPts val="0"/>
              </a:spcAft>
              <a:defRPr/>
            </a:pP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eet</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o</a:t>
            </a:r>
            <a:r>
              <a:rPr lang="en-CA" sz="3200" b="1" dirty="0" smtClean="0">
                <a:solidFill>
                  <a:srgbClr val="CB0A23"/>
                </a:solidFill>
                <a:latin typeface="Century Gothic"/>
                <a:ea typeface="+mj-ea"/>
                <a:cs typeface="Century Gothic"/>
              </a:rPr>
              <a:t>ur</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om       </a:t>
            </a:r>
            <a:r>
              <a:rPr lang="en-CA" sz="6000" b="1" dirty="0" smtClean="0">
                <a:solidFill>
                  <a:srgbClr val="F2AD01"/>
                </a:solidFill>
                <a:latin typeface="Century Gothic"/>
                <a:ea typeface="+mj-ea"/>
                <a:cs typeface="Century Gothic"/>
              </a:rPr>
              <a:t>Julie</a:t>
            </a:r>
            <a:endParaRPr lang="en-US" sz="7200" b="1" dirty="0">
              <a:solidFill>
                <a:schemeClr val="accent2">
                  <a:lumMod val="75000"/>
                </a:schemeClr>
              </a:solidFill>
              <a:latin typeface="Century Gothic"/>
              <a:ea typeface="+mj-ea"/>
              <a:cs typeface="Century Gothic"/>
            </a:endParaRPr>
          </a:p>
        </p:txBody>
      </p:sp>
      <p:pic>
        <p:nvPicPr>
          <p:cNvPr id="6" name="Picture 5" descr="R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1654" y="5536523"/>
            <a:ext cx="1215565" cy="1179279"/>
          </a:xfrm>
          <a:prstGeom prst="rect">
            <a:avLst/>
          </a:prstGeom>
        </p:spPr>
      </p:pic>
      <p:pic>
        <p:nvPicPr>
          <p:cNvPr id="7" name="Picture 1" descr="Blocks.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4879" y="5554744"/>
            <a:ext cx="2409583" cy="18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6954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80000"/>
              </a:lnSpc>
              <a:buFont typeface="Wingdings 2" charset="0"/>
              <a:buNone/>
            </a:pPr>
            <a:r>
              <a:rPr lang="en-CA" sz="3000">
                <a:latin typeface="Gill Sans MT" charset="0"/>
              </a:rPr>
              <a:t>Other Resources:</a:t>
            </a:r>
          </a:p>
          <a:p>
            <a:pPr>
              <a:lnSpc>
                <a:spcPct val="80000"/>
              </a:lnSpc>
              <a:buFont typeface="Wingdings 2" charset="0"/>
              <a:buNone/>
            </a:pPr>
            <a:r>
              <a:rPr lang="en-CA" sz="2800">
                <a:latin typeface="Gill Sans MT" charset="0"/>
                <a:hlinkClick r:id="rId3"/>
              </a:rPr>
              <a:t>www.motherisk.org</a:t>
            </a:r>
            <a:r>
              <a:rPr lang="en-CA" sz="2800">
                <a:latin typeface="Gill Sans MT" charset="0"/>
              </a:rPr>
              <a:t> – A Canadian website through the Sick Kids hospital that provides up-to-date information on the safety of all kinds of medication in pregnancy and breastfeeding. They also have a call-in line. </a:t>
            </a:r>
          </a:p>
          <a:p>
            <a:pPr>
              <a:lnSpc>
                <a:spcPct val="80000"/>
              </a:lnSpc>
              <a:buFont typeface="Wingdings 2" charset="0"/>
              <a:buNone/>
            </a:pPr>
            <a:endParaRPr lang="en-CA" sz="2800">
              <a:latin typeface="Gill Sans MT" charset="0"/>
            </a:endParaRPr>
          </a:p>
          <a:p>
            <a:pPr>
              <a:lnSpc>
                <a:spcPct val="80000"/>
              </a:lnSpc>
              <a:buFont typeface="Wingdings 2" charset="0"/>
              <a:buNone/>
            </a:pPr>
            <a:r>
              <a:rPr lang="en-CA" sz="2800" u="sng">
                <a:latin typeface="Gill Sans MT" charset="0"/>
              </a:rPr>
              <a:t>Down Came The Rain</a:t>
            </a:r>
            <a:r>
              <a:rPr lang="en-CA" sz="2800">
                <a:latin typeface="Gill Sans MT" charset="0"/>
              </a:rPr>
              <a:t> – This book written by the actress Brooke Shields, is a very brave and accurate description of the experience of a more severe depression, but with a full recovery and a willingness to share her story.</a:t>
            </a:r>
            <a:endParaRPr lang="en-US" sz="2800" u="sng">
              <a:latin typeface="Gill Sans MT" charset="0"/>
            </a:endParaRPr>
          </a:p>
        </p:txBody>
      </p:sp>
      <p:sp>
        <p:nvSpPr>
          <p:cNvPr id="5" name="Title 1"/>
          <p:cNvSpPr txBox="1">
            <a:spLocks/>
          </p:cNvSpPr>
          <p:nvPr/>
        </p:nvSpPr>
        <p:spPr>
          <a:xfrm>
            <a:off x="1140070" y="260350"/>
            <a:ext cx="7670556" cy="106680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fontAlgn="auto" hangingPunct="1">
              <a:spcAft>
                <a:spcPts val="0"/>
              </a:spcAft>
              <a:defRPr/>
            </a:pP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eet</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o</a:t>
            </a:r>
            <a:r>
              <a:rPr lang="en-CA" sz="3200" b="1" dirty="0" smtClean="0">
                <a:solidFill>
                  <a:srgbClr val="CB0A23"/>
                </a:solidFill>
                <a:latin typeface="Century Gothic"/>
                <a:ea typeface="+mj-ea"/>
                <a:cs typeface="Century Gothic"/>
              </a:rPr>
              <a:t>ur</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om       </a:t>
            </a:r>
            <a:r>
              <a:rPr lang="en-CA" sz="6000" b="1" dirty="0" smtClean="0">
                <a:solidFill>
                  <a:srgbClr val="F2AD01"/>
                </a:solidFill>
                <a:latin typeface="Century Gothic"/>
                <a:ea typeface="+mj-ea"/>
                <a:cs typeface="Century Gothic"/>
              </a:rPr>
              <a:t>Julie</a:t>
            </a:r>
            <a:endParaRPr lang="en-US" sz="7200" b="1" dirty="0">
              <a:solidFill>
                <a:schemeClr val="accent2">
                  <a:lumMod val="75000"/>
                </a:schemeClr>
              </a:solidFill>
              <a:latin typeface="Century Gothic"/>
              <a:ea typeface="+mj-ea"/>
              <a:cs typeface="Century Gothic"/>
            </a:endParaRPr>
          </a:p>
        </p:txBody>
      </p:sp>
      <p:pic>
        <p:nvPicPr>
          <p:cNvPr id="6" name="Picture 5" descr="shutterstock_98594543 [Converted]333.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9164" y="5628226"/>
            <a:ext cx="894835" cy="1229773"/>
          </a:xfrm>
          <a:prstGeom prst="rect">
            <a:avLst/>
          </a:prstGeom>
        </p:spPr>
      </p:pic>
      <p:pic>
        <p:nvPicPr>
          <p:cNvPr id="7" name="Picture 1" descr="Blocks.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40179" y="4875467"/>
            <a:ext cx="4063643" cy="308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9546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1"/>
          </p:nvPr>
        </p:nvSpPr>
        <p:spPr>
          <a:xfrm>
            <a:off x="620543" y="1715517"/>
            <a:ext cx="8340601" cy="4844445"/>
          </a:xfrm>
        </p:spPr>
        <p:txBody>
          <a:bodyPr>
            <a:noAutofit/>
          </a:bodyPr>
          <a:lstStyle/>
          <a:p>
            <a:pPr>
              <a:spcBef>
                <a:spcPct val="0"/>
              </a:spcBef>
            </a:pPr>
            <a:r>
              <a:rPr lang="en-CA" sz="2000" dirty="0">
                <a:latin typeface="Helvetica" charset="0"/>
                <a:cs typeface="Helvetica" charset="0"/>
              </a:rPr>
              <a:t>In the series, </a:t>
            </a:r>
            <a:r>
              <a:rPr lang="en-CA" sz="2000" dirty="0">
                <a:solidFill>
                  <a:srgbClr val="CB0A23"/>
                </a:solidFill>
                <a:latin typeface="Helvetica" charset="0"/>
                <a:cs typeface="Helvetica" charset="0"/>
              </a:rPr>
              <a:t>Meet our </a:t>
            </a:r>
            <a:r>
              <a:rPr lang="en-CA" sz="2000" dirty="0" smtClean="0">
                <a:solidFill>
                  <a:srgbClr val="CB0A23"/>
                </a:solidFill>
                <a:latin typeface="Helvetica" charset="0"/>
                <a:cs typeface="Helvetica" charset="0"/>
              </a:rPr>
              <a:t>Mom</a:t>
            </a:r>
            <a:r>
              <a:rPr lang="en-CA" sz="2000" dirty="0" smtClean="0">
                <a:latin typeface="Helvetica" charset="0"/>
                <a:cs typeface="Helvetica" charset="0"/>
              </a:rPr>
              <a:t> </a:t>
            </a:r>
            <a:r>
              <a:rPr lang="en-CA" sz="2000" dirty="0" err="1" smtClean="0">
                <a:solidFill>
                  <a:schemeClr val="accent2">
                    <a:lumMod val="75000"/>
                  </a:schemeClr>
                </a:solidFill>
                <a:latin typeface="Helvetica" charset="0"/>
                <a:cs typeface="Helvetica" charset="0"/>
              </a:rPr>
              <a:t>MoM</a:t>
            </a:r>
            <a:r>
              <a:rPr lang="en-CA" sz="2000" dirty="0" smtClean="0">
                <a:latin typeface="Helvetica" charset="0"/>
                <a:cs typeface="Helvetica" charset="0"/>
              </a:rPr>
              <a:t>, </a:t>
            </a:r>
            <a:r>
              <a:rPr lang="en-CA" sz="2000" dirty="0">
                <a:latin typeface="Helvetica" charset="0"/>
                <a:cs typeface="Helvetica" charset="0"/>
              </a:rPr>
              <a:t>the Mothers’ Mental Health</a:t>
            </a:r>
          </a:p>
          <a:p>
            <a:pPr eaLnBrk="1" hangingPunct="1">
              <a:spcBef>
                <a:spcPct val="0"/>
              </a:spcBef>
              <a:buFont typeface="Wingdings 2" charset="0"/>
              <a:buNone/>
            </a:pPr>
            <a:r>
              <a:rPr lang="en-CA" sz="2000" dirty="0">
                <a:latin typeface="Helvetica" charset="0"/>
                <a:cs typeface="Helvetica" charset="0"/>
              </a:rPr>
              <a:t>Toolkit Project team will introduce you to case descriptions drawn</a:t>
            </a:r>
          </a:p>
          <a:p>
            <a:pPr eaLnBrk="1" hangingPunct="1">
              <a:spcBef>
                <a:spcPct val="0"/>
              </a:spcBef>
              <a:buFont typeface="Wingdings 2" charset="0"/>
              <a:buNone/>
            </a:pPr>
            <a:r>
              <a:rPr lang="en-CA" sz="2000" dirty="0">
                <a:latin typeface="Helvetica" charset="0"/>
                <a:cs typeface="Helvetica" charset="0"/>
              </a:rPr>
              <a:t>From the real experiences of our mental health clinicians and our</a:t>
            </a:r>
          </a:p>
          <a:p>
            <a:pPr eaLnBrk="1" hangingPunct="1">
              <a:spcBef>
                <a:spcPct val="0"/>
              </a:spcBef>
              <a:buFont typeface="Wingdings 2" charset="0"/>
              <a:buNone/>
            </a:pPr>
            <a:r>
              <a:rPr lang="en-CA" sz="2000" dirty="0">
                <a:latin typeface="Helvetica" charset="0"/>
                <a:cs typeface="Helvetica" charset="0"/>
              </a:rPr>
              <a:t>Family Resource Centre partner staff. </a:t>
            </a:r>
          </a:p>
          <a:p>
            <a:pPr eaLnBrk="1" hangingPunct="1">
              <a:spcBef>
                <a:spcPct val="0"/>
              </a:spcBef>
              <a:buFont typeface="Wingdings 2" charset="0"/>
              <a:buNone/>
            </a:pPr>
            <a:endParaRPr lang="en-CA" sz="2000" dirty="0">
              <a:latin typeface="Helvetica" charset="0"/>
              <a:cs typeface="Helvetica" charset="0"/>
            </a:endParaRPr>
          </a:p>
          <a:p>
            <a:pPr eaLnBrk="1" hangingPunct="1">
              <a:spcBef>
                <a:spcPct val="0"/>
              </a:spcBef>
              <a:buFont typeface="Wingdings 2" charset="0"/>
              <a:buNone/>
            </a:pPr>
            <a:endParaRPr lang="en-CA" sz="2000" dirty="0">
              <a:latin typeface="Helvetica" charset="0"/>
              <a:cs typeface="Helvetica" charset="0"/>
            </a:endParaRPr>
          </a:p>
          <a:p>
            <a:pPr>
              <a:spcBef>
                <a:spcPct val="0"/>
              </a:spcBef>
            </a:pPr>
            <a:r>
              <a:rPr lang="en-CA" sz="2000" dirty="0">
                <a:latin typeface="Helvetica" charset="0"/>
                <a:cs typeface="Helvetica" charset="0"/>
              </a:rPr>
              <a:t>These Moms have common presentations and problems that will</a:t>
            </a:r>
          </a:p>
          <a:p>
            <a:pPr eaLnBrk="1" hangingPunct="1">
              <a:spcBef>
                <a:spcPct val="0"/>
              </a:spcBef>
              <a:buFont typeface="Wingdings 2" charset="0"/>
              <a:buNone/>
            </a:pPr>
            <a:r>
              <a:rPr lang="en-CA" sz="2000" dirty="0">
                <a:latin typeface="Helvetica" charset="0"/>
                <a:cs typeface="Helvetica" charset="0"/>
              </a:rPr>
              <a:t>challenge you to define your possible role and contributions to her</a:t>
            </a:r>
          </a:p>
          <a:p>
            <a:pPr eaLnBrk="1" hangingPunct="1">
              <a:spcBef>
                <a:spcPct val="0"/>
              </a:spcBef>
              <a:buFont typeface="Wingdings 2" charset="0"/>
              <a:buNone/>
            </a:pPr>
            <a:r>
              <a:rPr lang="en-CA" sz="2000" dirty="0">
                <a:latin typeface="Helvetica" charset="0"/>
                <a:cs typeface="Helvetica" charset="0"/>
              </a:rPr>
              <a:t>well being. The Moms will also provide examples of how you might</a:t>
            </a:r>
          </a:p>
          <a:p>
            <a:pPr eaLnBrk="1" hangingPunct="1">
              <a:spcBef>
                <a:spcPct val="0"/>
              </a:spcBef>
              <a:buFont typeface="Wingdings 2" charset="0"/>
              <a:buNone/>
            </a:pPr>
            <a:r>
              <a:rPr lang="en-CA" sz="2000" dirty="0">
                <a:latin typeface="Helvetica" charset="0"/>
                <a:cs typeface="Helvetica" charset="0"/>
              </a:rPr>
              <a:t>use some of the Toolkit resources in your work.</a:t>
            </a:r>
          </a:p>
          <a:p>
            <a:pPr eaLnBrk="1" hangingPunct="1">
              <a:spcBef>
                <a:spcPct val="0"/>
              </a:spcBef>
              <a:buFont typeface="Wingdings 2" charset="0"/>
              <a:buNone/>
            </a:pPr>
            <a:endParaRPr lang="en-CA" sz="2000" dirty="0">
              <a:latin typeface="Helvetica" charset="0"/>
              <a:cs typeface="Helvetica" charset="0"/>
            </a:endParaRPr>
          </a:p>
          <a:p>
            <a:pPr>
              <a:spcBef>
                <a:spcPct val="0"/>
              </a:spcBef>
            </a:pPr>
            <a:r>
              <a:rPr lang="en-CA" sz="2000" dirty="0" smtClean="0">
                <a:latin typeface="Helvetica" charset="0"/>
                <a:cs typeface="Helvetica" charset="0"/>
              </a:rPr>
              <a:t>Have </a:t>
            </a:r>
            <a:r>
              <a:rPr lang="en-CA" sz="2000" dirty="0">
                <a:latin typeface="Helvetica" charset="0"/>
                <a:cs typeface="Helvetica" charset="0"/>
              </a:rPr>
              <a:t>a copy of your Toolkit out for reference as we begin to</a:t>
            </a:r>
          </a:p>
          <a:p>
            <a:pPr eaLnBrk="1" hangingPunct="1">
              <a:spcBef>
                <a:spcPct val="0"/>
              </a:spcBef>
              <a:buFont typeface="Wingdings 2" charset="0"/>
              <a:buNone/>
            </a:pPr>
            <a:r>
              <a:rPr lang="en-CA" sz="2000" dirty="0">
                <a:solidFill>
                  <a:srgbClr val="CB0A23"/>
                </a:solidFill>
                <a:latin typeface="Helvetica" charset="0"/>
                <a:cs typeface="Helvetica" charset="0"/>
              </a:rPr>
              <a:t>                                   Meet our Moms.</a:t>
            </a:r>
          </a:p>
          <a:p>
            <a:pPr eaLnBrk="1" hangingPunct="1">
              <a:spcBef>
                <a:spcPct val="0"/>
              </a:spcBef>
              <a:buFont typeface="Wingdings 2" charset="0"/>
              <a:buNone/>
            </a:pPr>
            <a:endParaRPr lang="en-CA" sz="2000" dirty="0">
              <a:latin typeface="Helvetica" charset="0"/>
              <a:cs typeface="Helvetica" charset="0"/>
            </a:endParaRPr>
          </a:p>
          <a:p>
            <a:pPr>
              <a:spcBef>
                <a:spcPct val="0"/>
              </a:spcBef>
            </a:pPr>
            <a:r>
              <a:rPr lang="en-CA" sz="2000" dirty="0" smtClean="0">
                <a:latin typeface="Helvetica" charset="0"/>
                <a:cs typeface="Helvetica" charset="0"/>
              </a:rPr>
              <a:t>You </a:t>
            </a:r>
            <a:r>
              <a:rPr lang="en-CA" sz="2000" dirty="0">
                <a:latin typeface="Helvetica" charset="0"/>
                <a:cs typeface="Helvetica" charset="0"/>
              </a:rPr>
              <a:t>could also print off this presentation and make notes as you go.</a:t>
            </a:r>
            <a:endParaRPr lang="en-US" sz="2000" dirty="0">
              <a:latin typeface="Helvetica" charset="0"/>
              <a:cs typeface="Helvetica" charset="0"/>
            </a:endParaRPr>
          </a:p>
        </p:txBody>
      </p:sp>
      <p:sp>
        <p:nvSpPr>
          <p:cNvPr id="7" name="Title 1"/>
          <p:cNvSpPr txBox="1">
            <a:spLocks/>
          </p:cNvSpPr>
          <p:nvPr/>
        </p:nvSpPr>
        <p:spPr>
          <a:xfrm>
            <a:off x="1140070" y="260350"/>
            <a:ext cx="7670556" cy="106680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fontAlgn="auto" hangingPunct="1">
              <a:spcAft>
                <a:spcPts val="0"/>
              </a:spcAft>
              <a:defRPr/>
            </a:pP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eet</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o</a:t>
            </a:r>
            <a:r>
              <a:rPr lang="en-CA" sz="3200" b="1" dirty="0" smtClean="0">
                <a:solidFill>
                  <a:srgbClr val="CB0A23"/>
                </a:solidFill>
                <a:latin typeface="Century Gothic"/>
                <a:ea typeface="+mj-ea"/>
                <a:cs typeface="Century Gothic"/>
              </a:rPr>
              <a:t>ur</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om       </a:t>
            </a:r>
            <a:r>
              <a:rPr lang="en-CA" sz="6000" b="1" dirty="0" err="1" smtClean="0">
                <a:solidFill>
                  <a:srgbClr val="F2AD01"/>
                </a:solidFill>
                <a:latin typeface="Century Gothic"/>
                <a:ea typeface="+mj-ea"/>
                <a:cs typeface="Century Gothic"/>
              </a:rPr>
              <a:t>MoM</a:t>
            </a:r>
            <a:endParaRPr lang="en-US" sz="7200" b="1" dirty="0">
              <a:solidFill>
                <a:schemeClr val="accent2">
                  <a:lumMod val="75000"/>
                </a:schemeClr>
              </a:solidFill>
              <a:latin typeface="Century Gothic"/>
              <a:ea typeface="+mj-ea"/>
              <a:cs typeface="Century Gothic"/>
            </a:endParaRPr>
          </a:p>
        </p:txBody>
      </p:sp>
    </p:spTree>
    <p:extLst>
      <p:ext uri="{BB962C8B-B14F-4D97-AF65-F5344CB8AC3E}">
        <p14:creationId xmlns:p14="http://schemas.microsoft.com/office/powerpoint/2010/main" val="2253654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80000"/>
              </a:lnSpc>
            </a:pPr>
            <a:r>
              <a:rPr lang="en-CA" sz="3000" dirty="0">
                <a:latin typeface="Gill Sans MT" charset="0"/>
              </a:rPr>
              <a:t>Julie is a 28 </a:t>
            </a:r>
            <a:r>
              <a:rPr lang="en-CA" sz="3000" dirty="0" err="1">
                <a:latin typeface="Gill Sans MT" charset="0"/>
              </a:rPr>
              <a:t>yo</a:t>
            </a:r>
            <a:r>
              <a:rPr lang="en-CA" sz="3000" dirty="0">
                <a:latin typeface="Gill Sans MT" charset="0"/>
              </a:rPr>
              <a:t> full time mother/homemaker, parenting 6 </a:t>
            </a:r>
            <a:r>
              <a:rPr lang="en-CA" sz="3000" dirty="0" err="1">
                <a:latin typeface="Gill Sans MT" charset="0"/>
              </a:rPr>
              <a:t>yo</a:t>
            </a:r>
            <a:r>
              <a:rPr lang="en-CA" sz="3000" dirty="0">
                <a:latin typeface="Gill Sans MT" charset="0"/>
              </a:rPr>
              <a:t> son and 4 </a:t>
            </a:r>
            <a:r>
              <a:rPr lang="en-CA" sz="3000" dirty="0" err="1">
                <a:latin typeface="Gill Sans MT" charset="0"/>
              </a:rPr>
              <a:t>mo</a:t>
            </a:r>
            <a:r>
              <a:rPr lang="en-CA" sz="3000" dirty="0">
                <a:latin typeface="Gill Sans MT" charset="0"/>
              </a:rPr>
              <a:t> old daughter</a:t>
            </a:r>
          </a:p>
          <a:p>
            <a:pPr>
              <a:lnSpc>
                <a:spcPct val="80000"/>
              </a:lnSpc>
            </a:pPr>
            <a:r>
              <a:rPr lang="en-CA" sz="3000" dirty="0">
                <a:latin typeface="Gill Sans MT" charset="0"/>
              </a:rPr>
              <a:t>Planned pregnancy with new partner</a:t>
            </a:r>
          </a:p>
          <a:p>
            <a:pPr>
              <a:lnSpc>
                <a:spcPct val="80000"/>
              </a:lnSpc>
            </a:pPr>
            <a:r>
              <a:rPr lang="en-CA" sz="3000" dirty="0">
                <a:latin typeface="Gill Sans MT" charset="0"/>
              </a:rPr>
              <a:t>Living in rural area; partner employed on large farming operation</a:t>
            </a:r>
          </a:p>
          <a:p>
            <a:pPr>
              <a:lnSpc>
                <a:spcPct val="80000"/>
              </a:lnSpc>
            </a:pPr>
            <a:r>
              <a:rPr lang="en-CA" sz="3000" dirty="0">
                <a:latin typeface="Gill Sans MT" charset="0"/>
              </a:rPr>
              <a:t>First weeks postpartum </a:t>
            </a:r>
            <a:r>
              <a:rPr lang="en-CA" sz="3000" dirty="0" smtClean="0">
                <a:latin typeface="Gill Sans MT" charset="0"/>
              </a:rPr>
              <a:t>were </a:t>
            </a:r>
            <a:r>
              <a:rPr lang="en-CA" sz="3000" dirty="0">
                <a:latin typeface="Gill Sans MT" charset="0"/>
              </a:rPr>
              <a:t>exciting with new family; comfortable with mothering tasks</a:t>
            </a:r>
          </a:p>
          <a:p>
            <a:pPr>
              <a:lnSpc>
                <a:spcPct val="80000"/>
              </a:lnSpc>
            </a:pPr>
            <a:r>
              <a:rPr lang="en-CA" sz="3000" dirty="0">
                <a:latin typeface="Gill Sans MT" charset="0"/>
              </a:rPr>
              <a:t>Past 6 weeks low energy and motivation, no particular stressors or worries, tearful, not enjoying usual TV shows with partner, avoiding friends’ calls and Facebook</a:t>
            </a:r>
          </a:p>
          <a:p>
            <a:pPr>
              <a:lnSpc>
                <a:spcPct val="80000"/>
              </a:lnSpc>
            </a:pPr>
            <a:endParaRPr lang="en-CA" sz="3000" dirty="0">
              <a:latin typeface="Gill Sans MT" charset="0"/>
            </a:endParaRPr>
          </a:p>
          <a:p>
            <a:pPr>
              <a:lnSpc>
                <a:spcPct val="80000"/>
              </a:lnSpc>
            </a:pPr>
            <a:endParaRPr lang="en-US" sz="3000" dirty="0">
              <a:latin typeface="Gill Sans MT" charset="0"/>
            </a:endParaRPr>
          </a:p>
        </p:txBody>
      </p:sp>
      <p:sp>
        <p:nvSpPr>
          <p:cNvPr id="6" name="Title 1"/>
          <p:cNvSpPr txBox="1">
            <a:spLocks/>
          </p:cNvSpPr>
          <p:nvPr/>
        </p:nvSpPr>
        <p:spPr>
          <a:xfrm>
            <a:off x="1140070" y="260350"/>
            <a:ext cx="7670556" cy="106680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fontAlgn="auto" hangingPunct="1">
              <a:spcAft>
                <a:spcPts val="0"/>
              </a:spcAft>
              <a:defRPr/>
            </a:pP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eet</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o</a:t>
            </a:r>
            <a:r>
              <a:rPr lang="en-CA" sz="3200" b="1" dirty="0" smtClean="0">
                <a:solidFill>
                  <a:srgbClr val="CB0A23"/>
                </a:solidFill>
                <a:latin typeface="Century Gothic"/>
                <a:ea typeface="+mj-ea"/>
                <a:cs typeface="Century Gothic"/>
              </a:rPr>
              <a:t>ur</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om       </a:t>
            </a:r>
            <a:r>
              <a:rPr lang="en-CA" sz="6000" b="1" dirty="0" smtClean="0">
                <a:solidFill>
                  <a:srgbClr val="F2AD01"/>
                </a:solidFill>
                <a:latin typeface="Century Gothic"/>
                <a:ea typeface="+mj-ea"/>
                <a:cs typeface="Century Gothic"/>
              </a:rPr>
              <a:t>Julie</a:t>
            </a:r>
            <a:endParaRPr lang="en-US" sz="7200" b="1" dirty="0">
              <a:solidFill>
                <a:schemeClr val="accent2">
                  <a:lumMod val="75000"/>
                </a:schemeClr>
              </a:solidFill>
              <a:latin typeface="Century Gothic"/>
              <a:ea typeface="+mj-ea"/>
              <a:cs typeface="Century Gothic"/>
            </a:endParaRPr>
          </a:p>
        </p:txBody>
      </p:sp>
      <p:pic>
        <p:nvPicPr>
          <p:cNvPr id="7" name="Picture 6" descr="shutterstock_94500751 [Convert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645" y="5349144"/>
            <a:ext cx="1066234" cy="1508856"/>
          </a:xfrm>
          <a:prstGeom prst="rect">
            <a:avLst/>
          </a:prstGeom>
        </p:spPr>
      </p:pic>
    </p:spTree>
    <p:extLst>
      <p:ext uri="{BB962C8B-B14F-4D97-AF65-F5344CB8AC3E}">
        <p14:creationId xmlns:p14="http://schemas.microsoft.com/office/powerpoint/2010/main" val="3109641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4092" y="1600200"/>
            <a:ext cx="7827245" cy="4525963"/>
          </a:xfrm>
        </p:spPr>
        <p:txBody>
          <a:bodyPr>
            <a:normAutofit/>
          </a:bodyPr>
          <a:lstStyle/>
          <a:p>
            <a:pPr>
              <a:lnSpc>
                <a:spcPct val="90000"/>
              </a:lnSpc>
            </a:pPr>
            <a:r>
              <a:rPr lang="en-CA" sz="2700" dirty="0">
                <a:latin typeface="Gill Sans MT" charset="0"/>
              </a:rPr>
              <a:t>Doesn’t know what is wrong</a:t>
            </a:r>
          </a:p>
          <a:p>
            <a:pPr>
              <a:lnSpc>
                <a:spcPct val="90000"/>
              </a:lnSpc>
            </a:pPr>
            <a:r>
              <a:rPr lang="en-CA" sz="2700" dirty="0">
                <a:latin typeface="Gill Sans MT" charset="0"/>
              </a:rPr>
              <a:t>Somewhat irritable with partner, lower patience with son’s activity level</a:t>
            </a:r>
          </a:p>
          <a:p>
            <a:pPr>
              <a:lnSpc>
                <a:spcPct val="90000"/>
              </a:lnSpc>
            </a:pPr>
            <a:r>
              <a:rPr lang="en-CA" sz="2700" dirty="0">
                <a:latin typeface="Gill Sans MT" charset="0"/>
              </a:rPr>
              <a:t>Odd but deepening sense of hopelessness</a:t>
            </a:r>
          </a:p>
          <a:p>
            <a:pPr>
              <a:lnSpc>
                <a:spcPct val="90000"/>
              </a:lnSpc>
            </a:pPr>
            <a:r>
              <a:rPr lang="en-CA" sz="2700" dirty="0">
                <a:latin typeface="Gill Sans MT" charset="0"/>
              </a:rPr>
              <a:t>Finds herself thinking “it just doesn’t seem worth it” but can’t identify triggering incidents</a:t>
            </a:r>
          </a:p>
          <a:p>
            <a:pPr>
              <a:lnSpc>
                <a:spcPct val="90000"/>
              </a:lnSpc>
            </a:pPr>
            <a:r>
              <a:rPr lang="en-CA" sz="2700" dirty="0">
                <a:latin typeface="Gill Sans MT" charset="0"/>
              </a:rPr>
              <a:t>Frightened by intrusive images of car accidents, or the baby falling from her arms</a:t>
            </a:r>
          </a:p>
          <a:p>
            <a:pPr>
              <a:lnSpc>
                <a:spcPct val="90000"/>
              </a:lnSpc>
            </a:pPr>
            <a:r>
              <a:rPr lang="en-CA" sz="2700" dirty="0">
                <a:latin typeface="Gill Sans MT" charset="0"/>
              </a:rPr>
              <a:t>Thought the curtain was moving in a rhythm to the radio; twice heard her name called out</a:t>
            </a:r>
            <a:endParaRPr lang="en-US" sz="2700" dirty="0">
              <a:latin typeface="Gill Sans MT" charset="0"/>
            </a:endParaRPr>
          </a:p>
        </p:txBody>
      </p:sp>
      <p:sp>
        <p:nvSpPr>
          <p:cNvPr id="5" name="Title 1"/>
          <p:cNvSpPr txBox="1">
            <a:spLocks/>
          </p:cNvSpPr>
          <p:nvPr/>
        </p:nvSpPr>
        <p:spPr>
          <a:xfrm>
            <a:off x="1140070" y="260350"/>
            <a:ext cx="7670556" cy="106680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fontAlgn="auto" hangingPunct="1">
              <a:spcAft>
                <a:spcPts val="0"/>
              </a:spcAft>
              <a:defRPr/>
            </a:pP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eet</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o</a:t>
            </a:r>
            <a:r>
              <a:rPr lang="en-CA" sz="3200" b="1" dirty="0" smtClean="0">
                <a:solidFill>
                  <a:srgbClr val="CB0A23"/>
                </a:solidFill>
                <a:latin typeface="Century Gothic"/>
                <a:ea typeface="+mj-ea"/>
                <a:cs typeface="Century Gothic"/>
              </a:rPr>
              <a:t>ur</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om       </a:t>
            </a:r>
            <a:r>
              <a:rPr lang="en-CA" sz="6000" b="1" dirty="0" smtClean="0">
                <a:solidFill>
                  <a:srgbClr val="F2AD01"/>
                </a:solidFill>
                <a:latin typeface="Century Gothic"/>
                <a:ea typeface="+mj-ea"/>
                <a:cs typeface="Century Gothic"/>
              </a:rPr>
              <a:t>Julie</a:t>
            </a:r>
            <a:endParaRPr lang="en-US" sz="7200" b="1" dirty="0">
              <a:solidFill>
                <a:schemeClr val="accent2">
                  <a:lumMod val="75000"/>
                </a:schemeClr>
              </a:solidFill>
              <a:latin typeface="Century Gothic"/>
              <a:ea typeface="+mj-ea"/>
              <a:cs typeface="Century Gothic"/>
            </a:endParaRPr>
          </a:p>
        </p:txBody>
      </p:sp>
      <p:pic>
        <p:nvPicPr>
          <p:cNvPr id="6" name="Picture 5" descr="Orang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9011" y="5480240"/>
            <a:ext cx="1061615" cy="1291845"/>
          </a:xfrm>
          <a:prstGeom prst="rect">
            <a:avLst/>
          </a:prstGeom>
        </p:spPr>
      </p:pic>
      <p:pic>
        <p:nvPicPr>
          <p:cNvPr id="7" name="Picture 1" descr="Blocks.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4879" y="5554744"/>
            <a:ext cx="2409583" cy="18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464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lstStyle/>
          <a:p>
            <a:pPr>
              <a:buFont typeface="Wingdings 2" charset="0"/>
              <a:buNone/>
            </a:pPr>
            <a:r>
              <a:rPr lang="en-CA">
                <a:latin typeface="Gill Sans MT" charset="0"/>
              </a:rPr>
              <a:t>What are 3 possible mental health issues for Julie?</a:t>
            </a:r>
          </a:p>
          <a:p>
            <a:pPr>
              <a:buFont typeface="Wingdings 2" charset="0"/>
              <a:buNone/>
            </a:pPr>
            <a:r>
              <a:rPr lang="en-CA">
                <a:latin typeface="Gill Sans MT" charset="0"/>
              </a:rPr>
              <a:t>1.</a:t>
            </a:r>
          </a:p>
          <a:p>
            <a:pPr>
              <a:buFont typeface="Wingdings 2" charset="0"/>
              <a:buNone/>
            </a:pPr>
            <a:endParaRPr lang="en-CA">
              <a:latin typeface="Gill Sans MT" charset="0"/>
            </a:endParaRPr>
          </a:p>
          <a:p>
            <a:pPr>
              <a:buFont typeface="Wingdings 2" charset="0"/>
              <a:buNone/>
            </a:pPr>
            <a:r>
              <a:rPr lang="en-CA">
                <a:latin typeface="Gill Sans MT" charset="0"/>
              </a:rPr>
              <a:t>2.</a:t>
            </a:r>
          </a:p>
          <a:p>
            <a:pPr>
              <a:buFont typeface="Wingdings 2" charset="0"/>
              <a:buNone/>
            </a:pPr>
            <a:endParaRPr lang="en-CA">
              <a:latin typeface="Gill Sans MT" charset="0"/>
            </a:endParaRPr>
          </a:p>
          <a:p>
            <a:pPr>
              <a:buFont typeface="Wingdings 2" charset="0"/>
              <a:buNone/>
            </a:pPr>
            <a:r>
              <a:rPr lang="en-CA">
                <a:latin typeface="Gill Sans MT" charset="0"/>
              </a:rPr>
              <a:t>3.</a:t>
            </a:r>
          </a:p>
        </p:txBody>
      </p:sp>
      <p:sp>
        <p:nvSpPr>
          <p:cNvPr id="5" name="Title 1"/>
          <p:cNvSpPr txBox="1">
            <a:spLocks/>
          </p:cNvSpPr>
          <p:nvPr/>
        </p:nvSpPr>
        <p:spPr>
          <a:xfrm>
            <a:off x="1140070" y="260350"/>
            <a:ext cx="7670556" cy="106680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fontAlgn="auto" hangingPunct="1">
              <a:spcAft>
                <a:spcPts val="0"/>
              </a:spcAft>
              <a:defRPr/>
            </a:pP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eet</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o</a:t>
            </a:r>
            <a:r>
              <a:rPr lang="en-CA" sz="3200" b="1" dirty="0" smtClean="0">
                <a:solidFill>
                  <a:srgbClr val="CB0A23"/>
                </a:solidFill>
                <a:latin typeface="Century Gothic"/>
                <a:ea typeface="+mj-ea"/>
                <a:cs typeface="Century Gothic"/>
              </a:rPr>
              <a:t>ur</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om       </a:t>
            </a:r>
            <a:r>
              <a:rPr lang="en-CA" sz="6000" b="1" dirty="0" smtClean="0">
                <a:solidFill>
                  <a:srgbClr val="F2AD01"/>
                </a:solidFill>
                <a:latin typeface="Century Gothic"/>
                <a:ea typeface="+mj-ea"/>
                <a:cs typeface="Century Gothic"/>
              </a:rPr>
              <a:t>Julie</a:t>
            </a:r>
            <a:endParaRPr lang="en-US" sz="7200" b="1" dirty="0">
              <a:solidFill>
                <a:schemeClr val="accent2">
                  <a:lumMod val="75000"/>
                </a:schemeClr>
              </a:solidFill>
              <a:latin typeface="Century Gothic"/>
              <a:ea typeface="+mj-ea"/>
              <a:cs typeface="Century Gothic"/>
            </a:endParaRPr>
          </a:p>
        </p:txBody>
      </p:sp>
      <p:pic>
        <p:nvPicPr>
          <p:cNvPr id="4" name="Picture 3" descr="maroo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353" y="5167792"/>
            <a:ext cx="1087273" cy="1337052"/>
          </a:xfrm>
          <a:prstGeom prst="rect">
            <a:avLst/>
          </a:prstGeom>
        </p:spPr>
      </p:pic>
    </p:spTree>
    <p:extLst>
      <p:ext uri="{BB962C8B-B14F-4D97-AF65-F5344CB8AC3E}">
        <p14:creationId xmlns:p14="http://schemas.microsoft.com/office/powerpoint/2010/main" val="5578545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80000"/>
              </a:lnSpc>
              <a:buFont typeface="Wingdings 2" charset="0"/>
              <a:buNone/>
            </a:pPr>
            <a:r>
              <a:rPr lang="en-CA" sz="2000" dirty="0">
                <a:latin typeface="Gill Sans MT" charset="0"/>
              </a:rPr>
              <a:t>The Toolkit Project Team identified</a:t>
            </a:r>
            <a:r>
              <a:rPr lang="en-CA" sz="2000" dirty="0" smtClean="0">
                <a:latin typeface="Gill Sans MT" charset="0"/>
              </a:rPr>
              <a:t>:</a:t>
            </a:r>
          </a:p>
          <a:p>
            <a:pPr>
              <a:lnSpc>
                <a:spcPct val="80000"/>
              </a:lnSpc>
              <a:buFont typeface="Wingdings 2" charset="0"/>
              <a:buNone/>
            </a:pPr>
            <a:endParaRPr lang="en-CA" sz="2000" dirty="0">
              <a:latin typeface="Gill Sans MT" charset="0"/>
            </a:endParaRPr>
          </a:p>
          <a:p>
            <a:pPr>
              <a:lnSpc>
                <a:spcPct val="80000"/>
              </a:lnSpc>
              <a:buFont typeface="Wingdings 2" charset="0"/>
              <a:buAutoNum type="arabicPeriod"/>
            </a:pPr>
            <a:r>
              <a:rPr lang="en-CA" sz="2000" dirty="0">
                <a:latin typeface="Gill Sans MT" charset="0"/>
              </a:rPr>
              <a:t>Julie has some possible signs of Postpartum Depression – unexplained low mood, negative thinking not characteristic for the person, low energy and initiative but particularly inability to enjoy herself in usual activities. She is tearful “for no reason” and has unwelcome if still vague thoughts of suicide that are not usual for her.</a:t>
            </a:r>
          </a:p>
          <a:p>
            <a:pPr>
              <a:lnSpc>
                <a:spcPct val="80000"/>
              </a:lnSpc>
              <a:buFont typeface="Wingdings 2" charset="0"/>
              <a:buAutoNum type="arabicPeriod"/>
            </a:pPr>
            <a:endParaRPr lang="en-CA" sz="2000" dirty="0">
              <a:latin typeface="Gill Sans MT" charset="0"/>
            </a:endParaRPr>
          </a:p>
          <a:p>
            <a:pPr>
              <a:lnSpc>
                <a:spcPct val="80000"/>
              </a:lnSpc>
              <a:buFont typeface="Wingdings 2" charset="0"/>
              <a:buAutoNum type="arabicPeriod"/>
            </a:pPr>
            <a:r>
              <a:rPr lang="en-CA" sz="2000" dirty="0">
                <a:latin typeface="Gill Sans MT" charset="0"/>
              </a:rPr>
              <a:t>The curtain moving and the name called out seem to occur without any other trigger; they could be early sensory changes and are a soft warning sign for psychosis, but only if they progress and thinking becomes more distorted, less logical or very unusual, bizarre ideas.</a:t>
            </a:r>
          </a:p>
          <a:p>
            <a:pPr>
              <a:lnSpc>
                <a:spcPct val="80000"/>
              </a:lnSpc>
              <a:buFont typeface="Wingdings 2" charset="0"/>
              <a:buAutoNum type="arabicPeriod"/>
            </a:pPr>
            <a:endParaRPr lang="en-CA" sz="2000" dirty="0">
              <a:latin typeface="Gill Sans MT" charset="0"/>
            </a:endParaRPr>
          </a:p>
          <a:p>
            <a:pPr>
              <a:lnSpc>
                <a:spcPct val="80000"/>
              </a:lnSpc>
              <a:buFont typeface="Wingdings 2" charset="0"/>
              <a:buAutoNum type="arabicPeriod"/>
            </a:pPr>
            <a:r>
              <a:rPr lang="en-CA" sz="2000" dirty="0">
                <a:latin typeface="Gill Sans MT" charset="0"/>
              </a:rPr>
              <a:t>The sudden frightening ideas or images of harm could be obsessional symptoms, which can be a feature of Major Depression as it progresses or a primary Obsessive-Compulsive Diagnosis. Both can be new diagnoses in the postpartum period. Obsessions are thoughts, images or sensations that feel forced, not welcome, far from the usual ideas or intent of that woman.</a:t>
            </a:r>
            <a:endParaRPr lang="en-US" sz="2000" dirty="0">
              <a:latin typeface="Gill Sans MT" charset="0"/>
            </a:endParaRPr>
          </a:p>
        </p:txBody>
      </p:sp>
      <p:sp>
        <p:nvSpPr>
          <p:cNvPr id="5" name="Title 1"/>
          <p:cNvSpPr txBox="1">
            <a:spLocks/>
          </p:cNvSpPr>
          <p:nvPr/>
        </p:nvSpPr>
        <p:spPr>
          <a:xfrm>
            <a:off x="1140070" y="260350"/>
            <a:ext cx="7670556" cy="106680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fontAlgn="auto" hangingPunct="1">
              <a:spcAft>
                <a:spcPts val="0"/>
              </a:spcAft>
              <a:defRPr/>
            </a:pP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eet</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o</a:t>
            </a:r>
            <a:r>
              <a:rPr lang="en-CA" sz="3200" b="1" dirty="0" smtClean="0">
                <a:solidFill>
                  <a:srgbClr val="CB0A23"/>
                </a:solidFill>
                <a:latin typeface="Century Gothic"/>
                <a:ea typeface="+mj-ea"/>
                <a:cs typeface="Century Gothic"/>
              </a:rPr>
              <a:t>ur</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om       </a:t>
            </a:r>
            <a:r>
              <a:rPr lang="en-CA" sz="6000" b="1" dirty="0" smtClean="0">
                <a:solidFill>
                  <a:srgbClr val="F2AD01"/>
                </a:solidFill>
                <a:latin typeface="Century Gothic"/>
                <a:ea typeface="+mj-ea"/>
                <a:cs typeface="Century Gothic"/>
              </a:rPr>
              <a:t>Julie</a:t>
            </a:r>
            <a:endParaRPr lang="en-US" sz="7200" b="1" dirty="0">
              <a:solidFill>
                <a:schemeClr val="accent2">
                  <a:lumMod val="75000"/>
                </a:schemeClr>
              </a:solidFill>
              <a:latin typeface="Century Gothic"/>
              <a:ea typeface="+mj-ea"/>
              <a:cs typeface="Century Gothic"/>
            </a:endParaRPr>
          </a:p>
        </p:txBody>
      </p:sp>
    </p:spTree>
    <p:extLst>
      <p:ext uri="{BB962C8B-B14F-4D97-AF65-F5344CB8AC3E}">
        <p14:creationId xmlns:p14="http://schemas.microsoft.com/office/powerpoint/2010/main" val="29377621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p:txBody>
          <a:bodyPr/>
          <a:lstStyle/>
          <a:p>
            <a:pPr>
              <a:buFont typeface="Wingdings 2" charset="0"/>
              <a:buNone/>
            </a:pPr>
            <a:r>
              <a:rPr lang="en-CA">
                <a:latin typeface="Gill Sans MT" charset="0"/>
              </a:rPr>
              <a:t>What would you like to know more about with this Mom?</a:t>
            </a:r>
          </a:p>
          <a:p>
            <a:pPr>
              <a:buFont typeface="Wingdings 2" charset="0"/>
              <a:buNone/>
            </a:pPr>
            <a:r>
              <a:rPr lang="en-CA">
                <a:latin typeface="Gill Sans MT" charset="0"/>
              </a:rPr>
              <a:t>1.</a:t>
            </a:r>
          </a:p>
          <a:p>
            <a:pPr>
              <a:buFont typeface="Wingdings 2" charset="0"/>
              <a:buNone/>
            </a:pPr>
            <a:endParaRPr lang="en-CA">
              <a:latin typeface="Gill Sans MT" charset="0"/>
            </a:endParaRPr>
          </a:p>
          <a:p>
            <a:pPr>
              <a:buFont typeface="Wingdings 2" charset="0"/>
              <a:buNone/>
            </a:pPr>
            <a:r>
              <a:rPr lang="en-CA">
                <a:latin typeface="Gill Sans MT" charset="0"/>
              </a:rPr>
              <a:t>2.</a:t>
            </a:r>
          </a:p>
          <a:p>
            <a:pPr>
              <a:buFont typeface="Wingdings 2" charset="0"/>
              <a:buNone/>
            </a:pPr>
            <a:endParaRPr lang="en-CA">
              <a:latin typeface="Gill Sans MT" charset="0"/>
            </a:endParaRPr>
          </a:p>
          <a:p>
            <a:pPr>
              <a:buFont typeface="Wingdings 2" charset="0"/>
              <a:buNone/>
            </a:pPr>
            <a:r>
              <a:rPr lang="en-CA">
                <a:latin typeface="Gill Sans MT" charset="0"/>
              </a:rPr>
              <a:t>3.</a:t>
            </a:r>
            <a:endParaRPr lang="en-US">
              <a:latin typeface="Gill Sans MT" charset="0"/>
            </a:endParaRPr>
          </a:p>
        </p:txBody>
      </p:sp>
      <p:sp>
        <p:nvSpPr>
          <p:cNvPr id="5" name="Title 1"/>
          <p:cNvSpPr txBox="1">
            <a:spLocks/>
          </p:cNvSpPr>
          <p:nvPr/>
        </p:nvSpPr>
        <p:spPr>
          <a:xfrm>
            <a:off x="1140070" y="260350"/>
            <a:ext cx="7670556" cy="106680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fontAlgn="auto" hangingPunct="1">
              <a:spcAft>
                <a:spcPts val="0"/>
              </a:spcAft>
              <a:defRPr/>
            </a:pP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eet</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o</a:t>
            </a:r>
            <a:r>
              <a:rPr lang="en-CA" sz="3200" b="1" dirty="0" smtClean="0">
                <a:solidFill>
                  <a:srgbClr val="CB0A23"/>
                </a:solidFill>
                <a:latin typeface="Century Gothic"/>
                <a:ea typeface="+mj-ea"/>
                <a:cs typeface="Century Gothic"/>
              </a:rPr>
              <a:t>ur</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om       </a:t>
            </a:r>
            <a:r>
              <a:rPr lang="en-CA" sz="6000" b="1" dirty="0" smtClean="0">
                <a:solidFill>
                  <a:srgbClr val="F2AD01"/>
                </a:solidFill>
                <a:latin typeface="Century Gothic"/>
                <a:ea typeface="+mj-ea"/>
                <a:cs typeface="Century Gothic"/>
              </a:rPr>
              <a:t>Julie</a:t>
            </a:r>
            <a:endParaRPr lang="en-US" sz="7200" b="1" dirty="0">
              <a:solidFill>
                <a:schemeClr val="accent2">
                  <a:lumMod val="75000"/>
                </a:schemeClr>
              </a:solidFill>
              <a:latin typeface="Century Gothic"/>
              <a:ea typeface="+mj-ea"/>
              <a:cs typeface="Century Gothic"/>
            </a:endParaRPr>
          </a:p>
        </p:txBody>
      </p:sp>
      <p:pic>
        <p:nvPicPr>
          <p:cNvPr id="4" name="Picture 3" descr="R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0893" y="4925830"/>
            <a:ext cx="1647839" cy="1598650"/>
          </a:xfrm>
          <a:prstGeom prst="rect">
            <a:avLst/>
          </a:prstGeom>
        </p:spPr>
      </p:pic>
      <p:pic>
        <p:nvPicPr>
          <p:cNvPr id="7" name="Picture 1" descr="Blocks.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4879" y="5554744"/>
            <a:ext cx="2409583" cy="18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5291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nSpc>
                <a:spcPct val="80000"/>
              </a:lnSpc>
              <a:buFont typeface="Wingdings 2" charset="0"/>
              <a:buNone/>
            </a:pPr>
            <a:r>
              <a:rPr lang="en-CA" sz="3000" dirty="0">
                <a:latin typeface="Gill Sans MT" charset="0"/>
              </a:rPr>
              <a:t>The Toolkit Team wondered about</a:t>
            </a:r>
            <a:r>
              <a:rPr lang="en-CA" sz="3000" dirty="0" smtClean="0">
                <a:latin typeface="Gill Sans MT" charset="0"/>
              </a:rPr>
              <a:t>:</a:t>
            </a:r>
          </a:p>
          <a:p>
            <a:pPr>
              <a:lnSpc>
                <a:spcPct val="80000"/>
              </a:lnSpc>
              <a:buFont typeface="Wingdings 2" charset="0"/>
              <a:buNone/>
            </a:pPr>
            <a:endParaRPr lang="en-CA" sz="3000" dirty="0">
              <a:latin typeface="Gill Sans MT" charset="0"/>
            </a:endParaRPr>
          </a:p>
          <a:p>
            <a:pPr>
              <a:lnSpc>
                <a:spcPct val="80000"/>
              </a:lnSpc>
              <a:buFont typeface="Wingdings 2" charset="0"/>
              <a:buAutoNum type="arabicPeriod"/>
            </a:pPr>
            <a:r>
              <a:rPr lang="en-CA" sz="3000" dirty="0">
                <a:latin typeface="Gill Sans MT" charset="0"/>
              </a:rPr>
              <a:t>Has Julie ever experienced these kinds of feelings and thoughts before?</a:t>
            </a:r>
          </a:p>
          <a:p>
            <a:pPr>
              <a:lnSpc>
                <a:spcPct val="80000"/>
              </a:lnSpc>
            </a:pPr>
            <a:r>
              <a:rPr lang="en-CA" sz="3000" dirty="0" smtClean="0">
                <a:latin typeface="Gill Sans MT" charset="0"/>
              </a:rPr>
              <a:t>Julie </a:t>
            </a:r>
            <a:r>
              <a:rPr lang="en-CA" sz="3000" dirty="0">
                <a:latin typeface="Gill Sans MT" charset="0"/>
              </a:rPr>
              <a:t>recalls a similar period of low mood, lack of energy, concentration and initiative and passive suicidal thinking without any intent to harm herself in the Fall about 10 years ago. Her mother had died 6 months before the symptoms began just as Julie thought she was adjusting to the loss.</a:t>
            </a:r>
          </a:p>
          <a:p>
            <a:pPr>
              <a:lnSpc>
                <a:spcPct val="80000"/>
              </a:lnSpc>
              <a:buFont typeface="Wingdings 2" charset="0"/>
              <a:buNone/>
            </a:pPr>
            <a:r>
              <a:rPr lang="en-CA" sz="3000" dirty="0">
                <a:latin typeface="Gill Sans MT" charset="0"/>
              </a:rPr>
              <a:t>     She thinks the family doctor back home put her on some kind of medication</a:t>
            </a:r>
            <a:endParaRPr lang="en-US" sz="3000" dirty="0">
              <a:latin typeface="Gill Sans MT" charset="0"/>
            </a:endParaRPr>
          </a:p>
        </p:txBody>
      </p:sp>
      <p:sp>
        <p:nvSpPr>
          <p:cNvPr id="5" name="Title 1"/>
          <p:cNvSpPr txBox="1">
            <a:spLocks/>
          </p:cNvSpPr>
          <p:nvPr/>
        </p:nvSpPr>
        <p:spPr>
          <a:xfrm>
            <a:off x="1140070" y="260350"/>
            <a:ext cx="7670556" cy="106680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mj-cs"/>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fontAlgn="auto" hangingPunct="1">
              <a:spcAft>
                <a:spcPts val="0"/>
              </a:spcAft>
              <a:defRPr/>
            </a:pP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eet</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o</a:t>
            </a:r>
            <a:r>
              <a:rPr lang="en-CA" sz="3200" b="1" dirty="0" smtClean="0">
                <a:solidFill>
                  <a:srgbClr val="CB0A23"/>
                </a:solidFill>
                <a:latin typeface="Century Gothic"/>
                <a:ea typeface="+mj-ea"/>
                <a:cs typeface="Century Gothic"/>
              </a:rPr>
              <a:t>ur</a:t>
            </a:r>
            <a:r>
              <a:rPr lang="en-CA" sz="5400" b="1" dirty="0" smtClean="0">
                <a:solidFill>
                  <a:srgbClr val="CB0A23"/>
                </a:solidFill>
                <a:latin typeface="Century Gothic"/>
                <a:ea typeface="+mj-ea"/>
                <a:cs typeface="Century Gothic"/>
              </a:rPr>
              <a:t> </a:t>
            </a:r>
            <a:r>
              <a:rPr lang="en-CA" sz="6600" b="1" dirty="0" smtClean="0">
                <a:solidFill>
                  <a:srgbClr val="CB0A23"/>
                </a:solidFill>
                <a:latin typeface="Century Gothic"/>
                <a:ea typeface="+mj-ea"/>
                <a:cs typeface="Century Gothic"/>
              </a:rPr>
              <a:t>M</a:t>
            </a:r>
            <a:r>
              <a:rPr lang="en-CA" sz="3200" b="1" dirty="0" smtClean="0">
                <a:solidFill>
                  <a:srgbClr val="CB0A23"/>
                </a:solidFill>
                <a:latin typeface="Century Gothic"/>
                <a:ea typeface="+mj-ea"/>
                <a:cs typeface="Century Gothic"/>
              </a:rPr>
              <a:t>om       </a:t>
            </a:r>
            <a:r>
              <a:rPr lang="en-CA" sz="6000" b="1" dirty="0" smtClean="0">
                <a:solidFill>
                  <a:srgbClr val="F2AD01"/>
                </a:solidFill>
                <a:latin typeface="Century Gothic"/>
                <a:ea typeface="+mj-ea"/>
                <a:cs typeface="Century Gothic"/>
              </a:rPr>
              <a:t>Julie</a:t>
            </a:r>
            <a:endParaRPr lang="en-US" sz="7200" b="1" dirty="0">
              <a:solidFill>
                <a:schemeClr val="accent2">
                  <a:lumMod val="75000"/>
                </a:schemeClr>
              </a:solidFill>
              <a:latin typeface="Century Gothic"/>
              <a:ea typeface="+mj-ea"/>
              <a:cs typeface="Century Gothic"/>
            </a:endParaRPr>
          </a:p>
        </p:txBody>
      </p:sp>
      <p:pic>
        <p:nvPicPr>
          <p:cNvPr id="6" name="Picture 5" descr="shutterstock_98594531 [Converted]1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189" y="5050082"/>
            <a:ext cx="971811" cy="1807918"/>
          </a:xfrm>
          <a:prstGeom prst="rect">
            <a:avLst/>
          </a:prstGeom>
        </p:spPr>
      </p:pic>
    </p:spTree>
    <p:extLst>
      <p:ext uri="{BB962C8B-B14F-4D97-AF65-F5344CB8AC3E}">
        <p14:creationId xmlns:p14="http://schemas.microsoft.com/office/powerpoint/2010/main" val="14080533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3037</TotalTime>
  <Words>1530</Words>
  <Application>Microsoft Macintosh PowerPoint</Application>
  <PresentationFormat>On-screen Show (4:3)</PresentationFormat>
  <Paragraphs>155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Meet our Mom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Dalhousie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InternationalPsychiatry</dc:creator>
  <cp:lastModifiedBy>InternationalPsychiatry</cp:lastModifiedBy>
  <cp:revision>46</cp:revision>
  <dcterms:created xsi:type="dcterms:W3CDTF">2013-07-27T01:38:15Z</dcterms:created>
  <dcterms:modified xsi:type="dcterms:W3CDTF">2013-10-18T03:05:12Z</dcterms:modified>
</cp:coreProperties>
</file>